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68" r:id="rId3"/>
    <p:sldId id="269" r:id="rId4"/>
    <p:sldId id="288" r:id="rId5"/>
    <p:sldId id="283" r:id="rId6"/>
    <p:sldId id="265" r:id="rId7"/>
    <p:sldId id="286" r:id="rId8"/>
    <p:sldId id="270" r:id="rId9"/>
    <p:sldId id="272" r:id="rId10"/>
    <p:sldId id="273" r:id="rId11"/>
    <p:sldId id="274" r:id="rId12"/>
    <p:sldId id="281" r:id="rId13"/>
    <p:sldId id="282" r:id="rId14"/>
    <p:sldId id="277" r:id="rId15"/>
    <p:sldId id="278" r:id="rId16"/>
    <p:sldId id="279" r:id="rId17"/>
    <p:sldId id="280" r:id="rId18"/>
    <p:sldId id="284" r:id="rId19"/>
    <p:sldId id="285"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Algerian" panose="04020705040A02060702" pitchFamily="82" charset="0"/>
      <p:regular r:id="rId26"/>
    </p:embeddedFont>
    <p:embeddedFont>
      <p:font typeface="Lucida Calligraphy" panose="03010101010101010101" pitchFamily="66" charset="0"/>
      <p:regular r:id="rId27"/>
    </p:embeddedFont>
    <p:embeddedFont>
      <p:font typeface="Montserrat" panose="020B060402020202020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Oswald" panose="020B0604020202020204" charset="0"/>
      <p:regular r:id="rId36"/>
      <p:bold r:id="rId37"/>
    </p:embeddedFont>
    <p:embeddedFont>
      <p:font typeface="Playfair Display"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60"/>
  </p:normalViewPr>
  <p:slideViewPr>
    <p:cSldViewPr snapToGrid="0">
      <p:cViewPr varScale="1">
        <p:scale>
          <a:sx n="92" d="100"/>
          <a:sy n="92" d="100"/>
        </p:scale>
        <p:origin x="774"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c6f972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c6f9721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61b25e432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61b25e432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7b20a311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7b20a311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7b20a311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7b20a311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298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7b20a311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7b20a311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99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e46a8224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e46a8224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e46a8224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e46a8224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2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e7b20a311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e7b20a311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8.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8.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8.xml"/><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56.jpg"/><Relationship Id="rId4" Type="http://schemas.openxmlformats.org/officeDocument/2006/relationships/image" Target="../media/image50.jpg"/><Relationship Id="rId9" Type="http://schemas.openxmlformats.org/officeDocument/2006/relationships/image" Target="../media/image55.jpg"/></Relationships>
</file>

<file path=ppt/slides/_rels/slide16.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8.jpg"/><Relationship Id="rId7" Type="http://schemas.openxmlformats.org/officeDocument/2006/relationships/image" Target="../media/image60.jpg"/><Relationship Id="rId2" Type="http://schemas.openxmlformats.org/officeDocument/2006/relationships/image" Target="../media/image57.jpg"/><Relationship Id="rId1" Type="http://schemas.openxmlformats.org/officeDocument/2006/relationships/slideLayout" Target="../slideLayouts/slideLayout8.xml"/><Relationship Id="rId6" Type="http://schemas.openxmlformats.org/officeDocument/2006/relationships/image" Target="../media/image54.jpg"/><Relationship Id="rId5"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62.jpg"/></Relationships>
</file>

<file path=ppt/slides/_rels/slide1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eg"/><Relationship Id="rId7" Type="http://schemas.openxmlformats.org/officeDocument/2006/relationships/image" Target="cid:9755D02D-6B8B-4751-944C-463F701E926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cid:9755D02D-6B8B-4751-944C-463F701E9261" TargetMode="External"/><Relationship Id="rId3" Type="http://schemas.openxmlformats.org/officeDocument/2006/relationships/hyperlink" Target="https://www.ofcom.org.uk/about-ofcom/our-research/statistical-release-calendar-2025" TargetMode="External"/><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title" idx="4294967295"/>
          </p:nvPr>
        </p:nvSpPr>
        <p:spPr>
          <a:xfrm>
            <a:off x="61659" y="3408151"/>
            <a:ext cx="2337954" cy="64847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solidFill>
                  <a:schemeClr val="accent1"/>
                </a:solidFill>
              </a:rPr>
              <a:t>Our School</a:t>
            </a:r>
            <a:r>
              <a:rPr lang="en" sz="5900" dirty="0">
                <a:solidFill>
                  <a:schemeClr val="accent1"/>
                </a:solidFill>
              </a:rPr>
              <a:t> </a:t>
            </a:r>
            <a:endParaRPr sz="2800" dirty="0">
              <a:solidFill>
                <a:schemeClr val="accent1"/>
              </a:solidFill>
            </a:endParaRPr>
          </a:p>
        </p:txBody>
      </p:sp>
      <p:pic>
        <p:nvPicPr>
          <p:cNvPr id="6" name="Picture 5"/>
          <p:cNvPicPr/>
          <p:nvPr/>
        </p:nvPicPr>
        <p:blipFill rotWithShape="1">
          <a:blip r:embed="rId3">
            <a:extLst>
              <a:ext uri="{28A0092B-C50C-407E-A947-70E740481C1C}">
                <a14:useLocalDpi xmlns:a14="http://schemas.microsoft.com/office/drawing/2010/main" val="0"/>
              </a:ext>
            </a:extLst>
          </a:blip>
          <a:srcRect l="10157" t="16582" r="14978" b="51724"/>
          <a:stretch/>
        </p:blipFill>
        <p:spPr bwMode="auto">
          <a:xfrm>
            <a:off x="0" y="0"/>
            <a:ext cx="9144000" cy="1939290"/>
          </a:xfrm>
          <a:prstGeom prst="rect">
            <a:avLst/>
          </a:prstGeom>
          <a:ln>
            <a:noFill/>
          </a:ln>
          <a:extLst>
            <a:ext uri="{53640926-AAD7-44D8-BBD7-CCE9431645EC}">
              <a14:shadowObscured xmlns:a14="http://schemas.microsoft.com/office/drawing/2010/main"/>
            </a:ext>
          </a:extLst>
        </p:spPr>
      </p:pic>
      <p:sp>
        <p:nvSpPr>
          <p:cNvPr id="7" name="Text Box 2"/>
          <p:cNvSpPr txBox="1">
            <a:spLocks noChangeArrowheads="1"/>
          </p:cNvSpPr>
          <p:nvPr/>
        </p:nvSpPr>
        <p:spPr bwMode="auto">
          <a:xfrm>
            <a:off x="2493818" y="2026227"/>
            <a:ext cx="3881005" cy="2961409"/>
          </a:xfrm>
          <a:prstGeom prst="rect">
            <a:avLst/>
          </a:prstGeom>
          <a:solidFill>
            <a:srgbClr val="00FFFF"/>
          </a:solidFill>
          <a:ln w="38100">
            <a:solidFill>
              <a:srgbClr val="00B0F0"/>
            </a:solidFill>
            <a:miter lim="800000"/>
            <a:headEnd/>
            <a:tailEnd/>
          </a:ln>
        </p:spPr>
        <p:txBody>
          <a:bodyPr rot="0" vert="horz" wrap="square" lIns="91440" tIns="45720" rIns="91440" bIns="45720" anchor="t" anchorCtr="0">
            <a:noAutofit/>
          </a:bodyPr>
          <a:lstStyle/>
          <a:p>
            <a:pPr>
              <a:lnSpc>
                <a:spcPct val="107000"/>
              </a:lnSpc>
              <a:spcAft>
                <a:spcPts val="0"/>
              </a:spcAft>
            </a:pPr>
            <a:r>
              <a:rPr lang="en-GB" sz="1100" b="1" dirty="0" smtClean="0">
                <a:latin typeface="Lucida Calligraphy" panose="03010101010101010101" pitchFamily="66" charset="0"/>
                <a:ea typeface="Calibri" panose="020F0502020204030204" pitchFamily="34" charset="0"/>
                <a:cs typeface="Times New Roman" panose="02020603050405020304" pitchFamily="18" charset="0"/>
              </a:rPr>
              <a:t>A huge thank you to all of our lovely parents and family members who donated and spent money at the Enterprise Fair. It was wonderful to see so many of you there supporting your children and their entrepreneurial skills.</a:t>
            </a:r>
          </a:p>
          <a:p>
            <a:pPr>
              <a:lnSpc>
                <a:spcPct val="107000"/>
              </a:lnSpc>
              <a:spcAft>
                <a:spcPts val="0"/>
              </a:spcAft>
            </a:pPr>
            <a:endParaRPr lang="en-GB" sz="1100" b="1" dirty="0" smtClean="0">
              <a:latin typeface="Lucida Calligraphy" panose="03010101010101010101" pitchFamily="66"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smtClean="0">
                <a:latin typeface="Lucida Calligraphy" panose="03010101010101010101" pitchFamily="66" charset="0"/>
                <a:ea typeface="Calibri" panose="020F0502020204030204" pitchFamily="34" charset="0"/>
                <a:cs typeface="Times New Roman" panose="02020603050405020304" pitchFamily="18" charset="0"/>
              </a:rPr>
              <a:t>We are looking forward to seeing what they decide to spend their profits on!</a:t>
            </a:r>
          </a:p>
          <a:p>
            <a:pPr>
              <a:lnSpc>
                <a:spcPct val="107000"/>
              </a:lnSpc>
              <a:spcAft>
                <a:spcPts val="0"/>
              </a:spcAft>
            </a:pPr>
            <a:endParaRPr lang="en-GB" sz="1100" b="1" dirty="0">
              <a:latin typeface="Lucida Calligraphy" panose="03010101010101010101" pitchFamily="66"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smtClean="0">
                <a:latin typeface="Lucida Calligraphy" panose="03010101010101010101" pitchFamily="66" charset="0"/>
                <a:ea typeface="Calibri" panose="020F0502020204030204" pitchFamily="34" charset="0"/>
                <a:cs typeface="Times New Roman" panose="02020603050405020304" pitchFamily="18" charset="0"/>
              </a:rPr>
              <a:t>We look forward to seeing many of you at the upcoming sports day events.</a:t>
            </a:r>
            <a:endParaRPr lang="en-GB" sz="1100" b="1" dirty="0">
              <a:latin typeface="Lucida Calligraphy" panose="03010101010101010101" pitchFamily="66" charset="0"/>
              <a:ea typeface="Calibri" panose="020F0502020204030204" pitchFamily="34" charset="0"/>
              <a:cs typeface="Times New Roman" panose="02020603050405020304" pitchFamily="18" charset="0"/>
            </a:endParaRPr>
          </a:p>
          <a:p>
            <a:pPr>
              <a:lnSpc>
                <a:spcPct val="107000"/>
              </a:lnSpc>
              <a:spcAft>
                <a:spcPts val="0"/>
              </a:spcAft>
            </a:pPr>
            <a:endParaRPr lang="en-GB" sz="1100" b="1" dirty="0">
              <a:latin typeface="Lucida Calligraphy" panose="03010101010101010101" pitchFamily="66" charset="0"/>
              <a:ea typeface="Calibri" panose="020F0502020204030204" pitchFamily="34" charset="0"/>
              <a:cs typeface="Times New Roman" panose="02020603050405020304" pitchFamily="18" charset="0"/>
            </a:endParaRPr>
          </a:p>
          <a:p>
            <a:pPr>
              <a:lnSpc>
                <a:spcPct val="107000"/>
              </a:lnSpc>
              <a:spcAft>
                <a:spcPts val="0"/>
              </a:spcAft>
            </a:pPr>
            <a:r>
              <a:rPr lang="en-GB" sz="1100" b="1" dirty="0" smtClean="0">
                <a:effectLst/>
                <a:latin typeface="Lucida Calligraphy" panose="03010101010101010101" pitchFamily="66" charset="0"/>
                <a:ea typeface="Calibri" panose="020F0502020204030204" pitchFamily="34" charset="0"/>
                <a:cs typeface="Times New Roman" panose="02020603050405020304" pitchFamily="18" charset="0"/>
              </a:rPr>
              <a:t>Mrs J </a:t>
            </a:r>
            <a:r>
              <a:rPr lang="en-GB" sz="1100" b="1" dirty="0" err="1" smtClean="0">
                <a:effectLst/>
                <a:latin typeface="Lucida Calligraphy" panose="03010101010101010101" pitchFamily="66" charset="0"/>
                <a:ea typeface="Calibri" panose="020F0502020204030204" pitchFamily="34" charset="0"/>
                <a:cs typeface="Times New Roman" panose="02020603050405020304" pitchFamily="18" charset="0"/>
              </a:rPr>
              <a:t>Dey</a:t>
            </a:r>
            <a:r>
              <a:rPr lang="en-GB" sz="1100" b="1" dirty="0" smtClean="0">
                <a:effectLst/>
                <a:latin typeface="Lucida Calligraphy" panose="03010101010101010101" pitchFamily="66" charset="0"/>
                <a:ea typeface="Calibri" panose="020F0502020204030204" pitchFamily="34" charset="0"/>
                <a:cs typeface="Times New Roman" panose="02020603050405020304" pitchFamily="18" charset="0"/>
              </a:rPr>
              <a:t> </a:t>
            </a:r>
            <a:endParaRPr lang="en-GB" sz="1100" dirty="0">
              <a:effectLst/>
              <a:latin typeface="Lucida Calligraphy" panose="03010101010101010101" pitchFamily="66"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effectLst/>
                <a:latin typeface="Lucida Calligraphy" panose="03010101010101010101" pitchFamily="66" charset="0"/>
                <a:ea typeface="Calibri" panose="020F0502020204030204" pitchFamily="34" charset="0"/>
                <a:cs typeface="Calibri" panose="020F0502020204030204" pitchFamily="34" charset="0"/>
              </a:rPr>
              <a:t>Headteacher</a:t>
            </a:r>
            <a:endParaRPr lang="en-GB" sz="1100" dirty="0">
              <a:effectLst/>
              <a:latin typeface="Lucida Calligraphy" panose="03010101010101010101" pitchFamily="66"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p:cNvSpPr txBox="1"/>
          <p:nvPr/>
        </p:nvSpPr>
        <p:spPr>
          <a:xfrm>
            <a:off x="244841" y="4100648"/>
            <a:ext cx="1808018" cy="461665"/>
          </a:xfrm>
          <a:prstGeom prst="rect">
            <a:avLst/>
          </a:prstGeom>
          <a:noFill/>
        </p:spPr>
        <p:txBody>
          <a:bodyPr wrap="square" rtlCol="0">
            <a:spAutoFit/>
          </a:bodyPr>
          <a:lstStyle/>
          <a:p>
            <a:pPr algn="ctr"/>
            <a:r>
              <a:rPr lang="en-GB" sz="2400" b="1" dirty="0" smtClean="0">
                <a:latin typeface="Algerian" panose="04020705040A02060702" pitchFamily="82" charset="0"/>
              </a:rPr>
              <a:t>June</a:t>
            </a:r>
            <a:r>
              <a:rPr lang="en-GB" sz="2400" b="1" dirty="0" smtClean="0">
                <a:latin typeface="Algerian" panose="04020705040A02060702" pitchFamily="82" charset="0"/>
              </a:rPr>
              <a:t> </a:t>
            </a:r>
            <a:r>
              <a:rPr lang="en-GB" sz="2400" b="1" dirty="0" smtClean="0">
                <a:latin typeface="Algerian" panose="04020705040A02060702" pitchFamily="82" charset="0"/>
              </a:rPr>
              <a:t>2025</a:t>
            </a:r>
            <a:endParaRPr lang="en-GB" sz="2400" b="1" dirty="0">
              <a:latin typeface="Algerian" panose="04020705040A02060702" pitchFamily="82" charset="0"/>
            </a:endParaRPr>
          </a:p>
        </p:txBody>
      </p:sp>
      <p:sp>
        <p:nvSpPr>
          <p:cNvPr id="3" name="Oval 2"/>
          <p:cNvSpPr/>
          <p:nvPr/>
        </p:nvSpPr>
        <p:spPr>
          <a:xfrm>
            <a:off x="6957504" y="1785620"/>
            <a:ext cx="1462523" cy="129695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486233" y="3408151"/>
            <a:ext cx="2553858" cy="1384995"/>
          </a:xfrm>
          <a:prstGeom prst="rect">
            <a:avLst/>
          </a:prstGeom>
          <a:solidFill>
            <a:schemeClr val="tx1">
              <a:lumMod val="40000"/>
              <a:lumOff val="60000"/>
            </a:schemeClr>
          </a:solidFill>
          <a:ln w="57150">
            <a:solidFill>
              <a:schemeClr val="accent3">
                <a:lumMod val="75000"/>
              </a:schemeClr>
            </a:solidFill>
          </a:ln>
        </p:spPr>
        <p:txBody>
          <a:bodyPr wrap="square" rtlCol="0">
            <a:spAutoFit/>
          </a:bodyPr>
          <a:lstStyle/>
          <a:p>
            <a:pPr algn="ctr"/>
            <a:r>
              <a:rPr lang="en-GB" b="1" dirty="0" smtClean="0">
                <a:latin typeface="Century Gothic" panose="020B0502020202020204" pitchFamily="34" charset="0"/>
              </a:rPr>
              <a:t>Northern Lights host a coffee morning at 9:30 on a Monday at </a:t>
            </a:r>
            <a:r>
              <a:rPr lang="en-GB" b="1" dirty="0" err="1" smtClean="0">
                <a:latin typeface="Century Gothic" panose="020B0502020202020204" pitchFamily="34" charset="0"/>
              </a:rPr>
              <a:t>Weatherspoons</a:t>
            </a:r>
            <a:r>
              <a:rPr lang="en-GB" b="1" dirty="0" smtClean="0">
                <a:latin typeface="Century Gothic" panose="020B0502020202020204" pitchFamily="34" charset="0"/>
              </a:rPr>
              <a:t> for parents of children with SEN. </a:t>
            </a:r>
          </a:p>
          <a:p>
            <a:pPr algn="ctr"/>
            <a:r>
              <a:rPr lang="en-GB" b="1" dirty="0" smtClean="0">
                <a:latin typeface="Century Gothic" panose="020B0502020202020204" pitchFamily="34" charset="0"/>
              </a:rPr>
              <a:t>All welcome.</a:t>
            </a:r>
            <a:endParaRPr lang="en-GB" b="1"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08" y="-53946"/>
            <a:ext cx="4045200" cy="1786200"/>
          </a:xfrm>
        </p:spPr>
        <p:txBody>
          <a:bodyPr/>
          <a:lstStyle/>
          <a:p>
            <a:r>
              <a:rPr lang="en-GB" dirty="0" smtClean="0"/>
              <a:t>Beech class</a:t>
            </a:r>
            <a:br>
              <a:rPr lang="en-GB" dirty="0" smtClean="0"/>
            </a:br>
            <a:r>
              <a:rPr lang="en-GB" dirty="0" smtClean="0"/>
              <a:t>Reception</a:t>
            </a:r>
            <a:endParaRPr lang="en-GB" dirty="0"/>
          </a:p>
        </p:txBody>
      </p:sp>
      <p:sp>
        <p:nvSpPr>
          <p:cNvPr id="3" name="Subtitle 2"/>
          <p:cNvSpPr>
            <a:spLocks noGrp="1"/>
          </p:cNvSpPr>
          <p:nvPr>
            <p:ph type="subTitle" idx="1"/>
          </p:nvPr>
        </p:nvSpPr>
        <p:spPr>
          <a:xfrm>
            <a:off x="0" y="1557122"/>
            <a:ext cx="2711343" cy="1336746"/>
          </a:xfrm>
        </p:spPr>
        <p:txBody>
          <a:bodyPr/>
          <a:lstStyle/>
          <a:p>
            <a:pPr algn="l"/>
            <a:r>
              <a:rPr lang="en-GB" sz="1600" dirty="0" smtClean="0"/>
              <a:t>       Reception have </a:t>
            </a:r>
            <a:r>
              <a:rPr lang="en-GB" sz="1600" dirty="0"/>
              <a:t>enjoyed </a:t>
            </a:r>
            <a:r>
              <a:rPr lang="en-GB" sz="1600" dirty="0" smtClean="0"/>
              <a:t>70s day, </a:t>
            </a:r>
            <a:r>
              <a:rPr lang="en-GB" sz="1600" dirty="0" err="1" smtClean="0"/>
              <a:t>minibeast</a:t>
            </a:r>
            <a:r>
              <a:rPr lang="en-GB" sz="1600" dirty="0" smtClean="0"/>
              <a:t> making, </a:t>
            </a:r>
            <a:r>
              <a:rPr lang="en-GB" sz="1600" dirty="0" err="1" smtClean="0"/>
              <a:t>Lillidorei</a:t>
            </a:r>
            <a:r>
              <a:rPr lang="en-GB" sz="1600" dirty="0" smtClean="0"/>
              <a:t> trip with their buddies in Y5, and stay and play with parents.</a:t>
            </a:r>
            <a:endParaRPr lang="en-GB" sz="1600" dirty="0"/>
          </a:p>
        </p:txBody>
      </p:sp>
      <p:sp>
        <p:nvSpPr>
          <p:cNvPr id="6" name="Rectangle 5"/>
          <p:cNvSpPr/>
          <p:nvPr/>
        </p:nvSpPr>
        <p:spPr>
          <a:xfrm>
            <a:off x="6442365" y="140846"/>
            <a:ext cx="2552886" cy="194772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492359" y="82808"/>
            <a:ext cx="1870275" cy="233219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965709" y="2505387"/>
            <a:ext cx="1966932" cy="223955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180118" y="2385340"/>
            <a:ext cx="1892001" cy="2479647"/>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542354" y="82808"/>
            <a:ext cx="1870275" cy="2332190"/>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041875" y="2625436"/>
            <a:ext cx="1717161" cy="2239551"/>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342900" y="3343322"/>
            <a:ext cx="2492303" cy="1658419"/>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9397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27" y="-1"/>
            <a:ext cx="4045200" cy="1786200"/>
          </a:xfrm>
        </p:spPr>
        <p:txBody>
          <a:bodyPr/>
          <a:lstStyle/>
          <a:p>
            <a:r>
              <a:rPr lang="en-GB" dirty="0" smtClean="0"/>
              <a:t>Sycamore class</a:t>
            </a:r>
            <a:br>
              <a:rPr lang="en-GB" dirty="0" smtClean="0"/>
            </a:br>
            <a:r>
              <a:rPr lang="en-GB" dirty="0" smtClean="0"/>
              <a:t>Y1</a:t>
            </a:r>
            <a:endParaRPr lang="en-GB" dirty="0"/>
          </a:p>
        </p:txBody>
      </p:sp>
      <p:sp>
        <p:nvSpPr>
          <p:cNvPr id="3" name="Subtitle 2"/>
          <p:cNvSpPr>
            <a:spLocks noGrp="1"/>
          </p:cNvSpPr>
          <p:nvPr>
            <p:ph type="subTitle" idx="1"/>
          </p:nvPr>
        </p:nvSpPr>
        <p:spPr>
          <a:xfrm>
            <a:off x="-82784" y="1597478"/>
            <a:ext cx="2670979" cy="1741078"/>
          </a:xfrm>
        </p:spPr>
        <p:txBody>
          <a:bodyPr/>
          <a:lstStyle/>
          <a:p>
            <a:pPr algn="l"/>
            <a:r>
              <a:rPr lang="en-GB" sz="1600" dirty="0" smtClean="0"/>
              <a:t>      Year 1 children </a:t>
            </a:r>
            <a:r>
              <a:rPr lang="en-GB" sz="1600" dirty="0"/>
              <a:t>have enjoyed </a:t>
            </a:r>
            <a:r>
              <a:rPr lang="en-GB" sz="1600" dirty="0" smtClean="0"/>
              <a:t>Outdoor Adventurous </a:t>
            </a:r>
            <a:r>
              <a:rPr lang="en-GB" sz="1600" dirty="0" err="1" smtClean="0"/>
              <a:t>Activites</a:t>
            </a:r>
            <a:r>
              <a:rPr lang="en-GB" sz="1600" dirty="0" smtClean="0"/>
              <a:t>, 70s day and Enterprise.</a:t>
            </a:r>
            <a:endParaRPr lang="en-GB" sz="1600" dirty="0"/>
          </a:p>
        </p:txBody>
      </p:sp>
      <p:sp>
        <p:nvSpPr>
          <p:cNvPr id="10" name="Rectangle 9"/>
          <p:cNvSpPr/>
          <p:nvPr/>
        </p:nvSpPr>
        <p:spPr>
          <a:xfrm>
            <a:off x="4330955" y="2554764"/>
            <a:ext cx="2317170" cy="224723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61109" y="2993820"/>
            <a:ext cx="3597114" cy="190477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511102" y="196860"/>
            <a:ext cx="2317170" cy="2247236"/>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820857" y="2691605"/>
            <a:ext cx="2317170" cy="2247236"/>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21445413">
            <a:off x="6019001" y="159868"/>
            <a:ext cx="2938017" cy="2247236"/>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76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218" y="124690"/>
            <a:ext cx="4045200" cy="1786200"/>
          </a:xfrm>
        </p:spPr>
        <p:txBody>
          <a:bodyPr/>
          <a:lstStyle/>
          <a:p>
            <a:r>
              <a:rPr lang="en-GB" dirty="0" smtClean="0"/>
              <a:t>Hazel class</a:t>
            </a:r>
            <a:br>
              <a:rPr lang="en-GB" dirty="0" smtClean="0"/>
            </a:br>
            <a:r>
              <a:rPr lang="en-GB" dirty="0" smtClean="0"/>
              <a:t>Y2</a:t>
            </a:r>
            <a:endParaRPr lang="en-GB" dirty="0"/>
          </a:p>
        </p:txBody>
      </p:sp>
      <p:sp>
        <p:nvSpPr>
          <p:cNvPr id="3" name="Subtitle 2"/>
          <p:cNvSpPr>
            <a:spLocks noGrp="1"/>
          </p:cNvSpPr>
          <p:nvPr>
            <p:ph type="subTitle" idx="1"/>
          </p:nvPr>
        </p:nvSpPr>
        <p:spPr>
          <a:xfrm>
            <a:off x="-118091" y="1789468"/>
            <a:ext cx="2754791" cy="2803313"/>
          </a:xfrm>
        </p:spPr>
        <p:txBody>
          <a:bodyPr/>
          <a:lstStyle/>
          <a:p>
            <a:pPr algn="l"/>
            <a:r>
              <a:rPr lang="en-GB" sz="1600" dirty="0" smtClean="0"/>
              <a:t>      Year 2 children have </a:t>
            </a:r>
            <a:r>
              <a:rPr lang="en-GB" sz="1600" dirty="0"/>
              <a:t>enjoyed </a:t>
            </a:r>
            <a:r>
              <a:rPr lang="en-GB" sz="1600" dirty="0" smtClean="0"/>
              <a:t>Whitehouse Farm, making tea, 70s day and Enterprise!</a:t>
            </a:r>
            <a:endParaRPr lang="en-GB" sz="1600" dirty="0"/>
          </a:p>
        </p:txBody>
      </p:sp>
      <p:sp>
        <p:nvSpPr>
          <p:cNvPr id="6" name="Rectangle 5"/>
          <p:cNvSpPr/>
          <p:nvPr/>
        </p:nvSpPr>
        <p:spPr>
          <a:xfrm>
            <a:off x="4277382" y="2295609"/>
            <a:ext cx="2157314" cy="24946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6265717" y="132244"/>
            <a:ext cx="2542637" cy="216336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350046" y="2692660"/>
            <a:ext cx="2382109" cy="220145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2909455" y="204199"/>
            <a:ext cx="2566554" cy="1987501"/>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288538" y="3090514"/>
            <a:ext cx="1941532" cy="1949077"/>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2409787" y="2888673"/>
            <a:ext cx="1892947" cy="2005445"/>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2610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00" y="0"/>
            <a:ext cx="4045200" cy="1786200"/>
          </a:xfrm>
        </p:spPr>
        <p:txBody>
          <a:bodyPr/>
          <a:lstStyle/>
          <a:p>
            <a:r>
              <a:rPr lang="en-GB" dirty="0" smtClean="0"/>
              <a:t>Oak </a:t>
            </a:r>
            <a:r>
              <a:rPr lang="en-GB" dirty="0"/>
              <a:t>c</a:t>
            </a:r>
            <a:r>
              <a:rPr lang="en-GB" dirty="0" smtClean="0"/>
              <a:t>lass</a:t>
            </a:r>
            <a:br>
              <a:rPr lang="en-GB" dirty="0" smtClean="0"/>
            </a:br>
            <a:r>
              <a:rPr lang="en-GB" dirty="0" smtClean="0"/>
              <a:t>Y3</a:t>
            </a:r>
            <a:endParaRPr lang="en-GB" dirty="0"/>
          </a:p>
        </p:txBody>
      </p:sp>
      <p:sp>
        <p:nvSpPr>
          <p:cNvPr id="3" name="Subtitle 2"/>
          <p:cNvSpPr>
            <a:spLocks noGrp="1"/>
          </p:cNvSpPr>
          <p:nvPr>
            <p:ph type="subTitle" idx="1"/>
          </p:nvPr>
        </p:nvSpPr>
        <p:spPr>
          <a:xfrm>
            <a:off x="168129" y="1635684"/>
            <a:ext cx="2713227" cy="2640095"/>
          </a:xfrm>
        </p:spPr>
        <p:txBody>
          <a:bodyPr/>
          <a:lstStyle/>
          <a:p>
            <a:pPr algn="l"/>
            <a:r>
              <a:rPr lang="en-GB" sz="1800" dirty="0" smtClean="0"/>
              <a:t>     Year 3 </a:t>
            </a:r>
            <a:r>
              <a:rPr lang="en-GB" sz="1800" dirty="0"/>
              <a:t>have </a:t>
            </a:r>
            <a:r>
              <a:rPr lang="en-GB" sz="1800" dirty="0" smtClean="0"/>
              <a:t>really enjoyed </a:t>
            </a:r>
            <a:r>
              <a:rPr lang="en-GB" sz="1800" dirty="0" smtClean="0"/>
              <a:t>70s day and sampling South American food!</a:t>
            </a:r>
            <a:endParaRPr lang="en-GB" sz="1800" dirty="0"/>
          </a:p>
        </p:txBody>
      </p:sp>
      <p:sp>
        <p:nvSpPr>
          <p:cNvPr id="7" name="Rectangle 6"/>
          <p:cNvSpPr/>
          <p:nvPr/>
        </p:nvSpPr>
        <p:spPr>
          <a:xfrm>
            <a:off x="6130635" y="243632"/>
            <a:ext cx="2706231" cy="178259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559136" y="2379518"/>
            <a:ext cx="3406451" cy="24003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652756" y="2623149"/>
            <a:ext cx="2542698" cy="2130136"/>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068392" y="243631"/>
            <a:ext cx="2854426" cy="2135887"/>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7690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00" y="422864"/>
            <a:ext cx="4045200" cy="1062000"/>
          </a:xfrm>
        </p:spPr>
        <p:txBody>
          <a:bodyPr/>
          <a:lstStyle/>
          <a:p>
            <a:r>
              <a:rPr lang="en-GB" sz="3600" dirty="0" smtClean="0"/>
              <a:t>Chestnut &amp; Elm class</a:t>
            </a:r>
            <a:br>
              <a:rPr lang="en-GB" sz="3600" dirty="0" smtClean="0"/>
            </a:br>
            <a:r>
              <a:rPr lang="en-GB" sz="3600" dirty="0" smtClean="0"/>
              <a:t>Y4</a:t>
            </a:r>
            <a:endParaRPr lang="en-GB" sz="3600" dirty="0"/>
          </a:p>
        </p:txBody>
      </p:sp>
      <p:sp>
        <p:nvSpPr>
          <p:cNvPr id="3" name="Subtitle 2"/>
          <p:cNvSpPr>
            <a:spLocks noGrp="1"/>
          </p:cNvSpPr>
          <p:nvPr>
            <p:ph type="subTitle" idx="1"/>
          </p:nvPr>
        </p:nvSpPr>
        <p:spPr>
          <a:xfrm>
            <a:off x="-169716" y="1384314"/>
            <a:ext cx="2805545" cy="2496954"/>
          </a:xfrm>
        </p:spPr>
        <p:txBody>
          <a:bodyPr/>
          <a:lstStyle/>
          <a:p>
            <a:pPr algn="l"/>
            <a:r>
              <a:rPr lang="en-GB" sz="1600" dirty="0" smtClean="0"/>
              <a:t>      Chestnut and Elm class have enjoyed </a:t>
            </a:r>
            <a:r>
              <a:rPr lang="en-GB" sz="1600" dirty="0" smtClean="0"/>
              <a:t>Enterprise, St Mary’s Lighthouse and 70s day.</a:t>
            </a:r>
            <a:endParaRPr lang="en-GB" sz="1800" dirty="0"/>
          </a:p>
        </p:txBody>
      </p:sp>
      <p:sp>
        <p:nvSpPr>
          <p:cNvPr id="9" name="Rectangle 8"/>
          <p:cNvSpPr/>
          <p:nvPr/>
        </p:nvSpPr>
        <p:spPr>
          <a:xfrm>
            <a:off x="6658332" y="2586301"/>
            <a:ext cx="2341420" cy="2422118"/>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6910965" y="143063"/>
            <a:ext cx="2129121" cy="2004919"/>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5484667" y="113367"/>
            <a:ext cx="1762989" cy="186690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4535121" y="2660821"/>
            <a:ext cx="2123211" cy="2297426"/>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2288100" y="2964857"/>
            <a:ext cx="2129121" cy="2004919"/>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98470" y="2837799"/>
            <a:ext cx="2129121" cy="2004919"/>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2601122" y="903710"/>
            <a:ext cx="1762989" cy="1866901"/>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4277814" y="1429822"/>
            <a:ext cx="1762989" cy="1866901"/>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0939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28" y="57899"/>
            <a:ext cx="4045200" cy="1786200"/>
          </a:xfrm>
        </p:spPr>
        <p:txBody>
          <a:bodyPr/>
          <a:lstStyle/>
          <a:p>
            <a:r>
              <a:rPr lang="en-GB" dirty="0" smtClean="0"/>
              <a:t>Rowan </a:t>
            </a:r>
            <a:r>
              <a:rPr lang="en-GB" dirty="0"/>
              <a:t>c</a:t>
            </a:r>
            <a:r>
              <a:rPr lang="en-GB" dirty="0" smtClean="0"/>
              <a:t>lass </a:t>
            </a:r>
            <a:br>
              <a:rPr lang="en-GB" dirty="0" smtClean="0"/>
            </a:br>
            <a:r>
              <a:rPr lang="en-GB" dirty="0" smtClean="0"/>
              <a:t>Y5</a:t>
            </a:r>
            <a:endParaRPr lang="en-GB" dirty="0"/>
          </a:p>
        </p:txBody>
      </p:sp>
      <p:sp>
        <p:nvSpPr>
          <p:cNvPr id="3" name="Subtitle 2"/>
          <p:cNvSpPr>
            <a:spLocks noGrp="1"/>
          </p:cNvSpPr>
          <p:nvPr>
            <p:ph type="subTitle" idx="1"/>
          </p:nvPr>
        </p:nvSpPr>
        <p:spPr>
          <a:xfrm>
            <a:off x="-246431" y="1646672"/>
            <a:ext cx="2467310" cy="2738292"/>
          </a:xfrm>
        </p:spPr>
        <p:txBody>
          <a:bodyPr/>
          <a:lstStyle/>
          <a:p>
            <a:pPr algn="l"/>
            <a:r>
              <a:rPr lang="en-GB" sz="1600" dirty="0" smtClean="0"/>
              <a:t>       Rowan class have enjoyed </a:t>
            </a:r>
            <a:r>
              <a:rPr lang="en-GB" sz="1600" dirty="0" smtClean="0"/>
              <a:t>70s day, class assembly, making masks, girls football event with Y6 and </a:t>
            </a:r>
            <a:r>
              <a:rPr lang="en-GB" sz="1600" dirty="0" err="1" smtClean="0"/>
              <a:t>Lillidorei</a:t>
            </a:r>
            <a:r>
              <a:rPr lang="en-GB" sz="1600" dirty="0" smtClean="0"/>
              <a:t> with Reception.</a:t>
            </a:r>
            <a:endParaRPr lang="en-GB" sz="1600" dirty="0"/>
          </a:p>
        </p:txBody>
      </p:sp>
      <p:sp>
        <p:nvSpPr>
          <p:cNvPr id="5" name="Rectangle 4"/>
          <p:cNvSpPr/>
          <p:nvPr/>
        </p:nvSpPr>
        <p:spPr>
          <a:xfrm>
            <a:off x="7046644" y="2246446"/>
            <a:ext cx="1997408" cy="248106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046644" y="187316"/>
            <a:ext cx="1925317" cy="1838911"/>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226627" y="187316"/>
            <a:ext cx="1693718" cy="2059130"/>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839389" y="2545773"/>
            <a:ext cx="2080956" cy="242108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220879" y="1400451"/>
            <a:ext cx="1693718" cy="1352828"/>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7373" y="3486978"/>
            <a:ext cx="2383039" cy="1642076"/>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451551" y="2859913"/>
            <a:ext cx="2387838" cy="2059130"/>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3406610" y="264252"/>
            <a:ext cx="1693718" cy="1352828"/>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45269" y="1916407"/>
            <a:ext cx="1995757" cy="1305780"/>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8788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67" y="-80670"/>
            <a:ext cx="4045200" cy="1786200"/>
          </a:xfrm>
        </p:spPr>
        <p:txBody>
          <a:bodyPr/>
          <a:lstStyle/>
          <a:p>
            <a:r>
              <a:rPr lang="en-GB" dirty="0" smtClean="0"/>
              <a:t>Cedar class </a:t>
            </a:r>
            <a:br>
              <a:rPr lang="en-GB" dirty="0" smtClean="0"/>
            </a:br>
            <a:r>
              <a:rPr lang="en-GB" dirty="0" smtClean="0"/>
              <a:t>Y6</a:t>
            </a:r>
            <a:endParaRPr lang="en-GB" dirty="0"/>
          </a:p>
        </p:txBody>
      </p:sp>
      <p:sp>
        <p:nvSpPr>
          <p:cNvPr id="3" name="Subtitle 2"/>
          <p:cNvSpPr>
            <a:spLocks noGrp="1"/>
          </p:cNvSpPr>
          <p:nvPr>
            <p:ph type="subTitle" idx="1"/>
          </p:nvPr>
        </p:nvSpPr>
        <p:spPr>
          <a:xfrm>
            <a:off x="-201751" y="1747094"/>
            <a:ext cx="2716351" cy="1557215"/>
          </a:xfrm>
        </p:spPr>
        <p:txBody>
          <a:bodyPr/>
          <a:lstStyle/>
          <a:p>
            <a:pPr algn="l"/>
            <a:r>
              <a:rPr lang="en-GB" sz="1800" dirty="0" smtClean="0"/>
              <a:t>      </a:t>
            </a:r>
            <a:r>
              <a:rPr lang="en-GB" sz="1600" dirty="0" smtClean="0"/>
              <a:t>Year 6 have enjoyed </a:t>
            </a:r>
            <a:r>
              <a:rPr lang="en-GB" sz="1600" dirty="0" smtClean="0"/>
              <a:t>70s day, bike festival, making shadows and girls football with Y5!</a:t>
            </a:r>
            <a:endParaRPr lang="en-GB" sz="1600" dirty="0"/>
          </a:p>
        </p:txBody>
      </p:sp>
      <p:sp>
        <p:nvSpPr>
          <p:cNvPr id="10" name="Rectangle 9"/>
          <p:cNvSpPr/>
          <p:nvPr/>
        </p:nvSpPr>
        <p:spPr>
          <a:xfrm>
            <a:off x="4693611" y="132033"/>
            <a:ext cx="2070871" cy="232022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930736" y="312947"/>
            <a:ext cx="2048110" cy="223282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93611" y="2723767"/>
            <a:ext cx="2070871" cy="2265159"/>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312989" y="3538735"/>
            <a:ext cx="2070871" cy="1497327"/>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930736" y="2732809"/>
            <a:ext cx="2070871" cy="2265159"/>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546733" y="1870706"/>
            <a:ext cx="2070871" cy="170612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20988" y="3292882"/>
            <a:ext cx="2070871" cy="170612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501610" y="101043"/>
            <a:ext cx="2070871" cy="170612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8124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63" y="115320"/>
            <a:ext cx="4045200" cy="1412144"/>
          </a:xfrm>
        </p:spPr>
        <p:txBody>
          <a:bodyPr/>
          <a:lstStyle/>
          <a:p>
            <a:r>
              <a:rPr lang="en-GB" sz="3200" dirty="0" smtClean="0"/>
              <a:t>Wrap Around Care</a:t>
            </a:r>
            <a:br>
              <a:rPr lang="en-GB" sz="3200" dirty="0" smtClean="0"/>
            </a:br>
            <a:r>
              <a:rPr lang="en-GB" sz="3200" dirty="0" smtClean="0"/>
              <a:t>The Den</a:t>
            </a:r>
            <a:r>
              <a:rPr lang="en-GB" dirty="0" smtClean="0"/>
              <a:t>!</a:t>
            </a:r>
            <a:endParaRPr lang="en-GB" dirty="0"/>
          </a:p>
        </p:txBody>
      </p:sp>
      <p:sp>
        <p:nvSpPr>
          <p:cNvPr id="3" name="Subtitle 2"/>
          <p:cNvSpPr>
            <a:spLocks noGrp="1"/>
          </p:cNvSpPr>
          <p:nvPr>
            <p:ph type="subTitle" idx="1"/>
          </p:nvPr>
        </p:nvSpPr>
        <p:spPr>
          <a:xfrm>
            <a:off x="99246" y="1383546"/>
            <a:ext cx="4045200" cy="3552136"/>
          </a:xfrm>
        </p:spPr>
        <p:txBody>
          <a:bodyPr/>
          <a:lstStyle/>
          <a:p>
            <a:r>
              <a:rPr lang="en-GB" sz="1800" dirty="0" smtClean="0"/>
              <a:t>Our wrap around provision continues to grow. There are so many lovely things for your child to do with us. We have reintroduced the Wednesday cooking club. This is very popular so make sure you book in quickly!</a:t>
            </a:r>
          </a:p>
          <a:p>
            <a:endParaRPr lang="en-GB" sz="1800" dirty="0" smtClean="0"/>
          </a:p>
          <a:p>
            <a:r>
              <a:rPr lang="en-GB" sz="1600" dirty="0" smtClean="0"/>
              <a:t>Open from 7:30am to 6pm.</a:t>
            </a:r>
          </a:p>
          <a:p>
            <a:r>
              <a:rPr lang="en-GB" sz="1600" dirty="0" smtClean="0"/>
              <a:t>Please book through the school office</a:t>
            </a:r>
            <a:endParaRPr lang="en-GB" sz="1600" dirty="0"/>
          </a:p>
        </p:txBody>
      </p:sp>
      <p:sp>
        <p:nvSpPr>
          <p:cNvPr id="8" name="Rectangle 7"/>
          <p:cNvSpPr/>
          <p:nvPr/>
        </p:nvSpPr>
        <p:spPr>
          <a:xfrm>
            <a:off x="4738255" y="115320"/>
            <a:ext cx="4132119" cy="474762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995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047" y="249382"/>
            <a:ext cx="4045200" cy="1786200"/>
          </a:xfrm>
        </p:spPr>
        <p:txBody>
          <a:bodyPr/>
          <a:lstStyle/>
          <a:p>
            <a:r>
              <a:rPr lang="en-GB" sz="3200" dirty="0" smtClean="0"/>
              <a:t>Voice of the School Council</a:t>
            </a:r>
            <a:r>
              <a:rPr lang="en-GB" dirty="0" smtClean="0"/>
              <a:t/>
            </a:r>
            <a:br>
              <a:rPr lang="en-GB" dirty="0" smtClean="0"/>
            </a:br>
            <a:endParaRPr lang="en-GB" dirty="0"/>
          </a:p>
        </p:txBody>
      </p:sp>
      <p:sp>
        <p:nvSpPr>
          <p:cNvPr id="3" name="Subtitle 2"/>
          <p:cNvSpPr>
            <a:spLocks noGrp="1"/>
          </p:cNvSpPr>
          <p:nvPr>
            <p:ph type="subTitle" idx="1"/>
          </p:nvPr>
        </p:nvSpPr>
        <p:spPr>
          <a:xfrm>
            <a:off x="73229" y="1447783"/>
            <a:ext cx="8623962" cy="3519072"/>
          </a:xfrm>
        </p:spPr>
        <p:txBody>
          <a:bodyPr/>
          <a:lstStyle/>
          <a:p>
            <a:r>
              <a:rPr lang="en-GB" sz="1600" i="1" dirty="0" smtClean="0"/>
              <a:t>The school council continue to work on organising playground games and equipment for playtimes. </a:t>
            </a:r>
          </a:p>
          <a:p>
            <a:endParaRPr lang="en-GB" sz="1600" i="1" dirty="0"/>
          </a:p>
          <a:p>
            <a:r>
              <a:rPr lang="en-GB" sz="1600" i="1" dirty="0" smtClean="0"/>
              <a:t>They are thinking about how they can raise money to make playtime and lunchtime even better with even more equipment. </a:t>
            </a:r>
          </a:p>
          <a:p>
            <a:endParaRPr lang="en-GB" sz="1600" i="1" dirty="0"/>
          </a:p>
          <a:p>
            <a:r>
              <a:rPr lang="en-GB" sz="1600" i="1" dirty="0" smtClean="0"/>
              <a:t>Child voice is so important to us.</a:t>
            </a:r>
          </a:p>
          <a:p>
            <a:endParaRPr lang="en-GB" sz="1600" i="1" dirty="0"/>
          </a:p>
          <a:p>
            <a:endParaRPr lang="en-GB" sz="1600" i="1" dirty="0" smtClean="0"/>
          </a:p>
          <a:p>
            <a:endParaRPr lang="en-GB" sz="1600" i="1" dirty="0"/>
          </a:p>
          <a:p>
            <a:endParaRPr lang="en-GB" sz="1600" i="1" dirty="0"/>
          </a:p>
          <a:p>
            <a:endParaRPr lang="en-GB" sz="1600" i="1" dirty="0" smtClean="0"/>
          </a:p>
          <a:p>
            <a:endParaRPr lang="en-GB" dirty="0"/>
          </a:p>
          <a:p>
            <a:endParaRPr lang="en-GB" dirty="0"/>
          </a:p>
        </p:txBody>
      </p:sp>
    </p:spTree>
    <p:extLst>
      <p:ext uri="{BB962C8B-B14F-4D97-AF65-F5344CB8AC3E}">
        <p14:creationId xmlns:p14="http://schemas.microsoft.com/office/powerpoint/2010/main" val="2258161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047" y="249382"/>
            <a:ext cx="4045200" cy="1198401"/>
          </a:xfrm>
        </p:spPr>
        <p:txBody>
          <a:bodyPr/>
          <a:lstStyle/>
          <a:p>
            <a:r>
              <a:rPr lang="en-GB" sz="3200" dirty="0" smtClean="0"/>
              <a:t>All things PTFA</a:t>
            </a:r>
            <a:r>
              <a:rPr lang="en-GB" dirty="0" smtClean="0"/>
              <a:t/>
            </a:r>
            <a:br>
              <a:rPr lang="en-GB" dirty="0" smtClean="0"/>
            </a:br>
            <a:endParaRPr lang="en-GB" dirty="0"/>
          </a:p>
        </p:txBody>
      </p:sp>
      <p:sp>
        <p:nvSpPr>
          <p:cNvPr id="3" name="Subtitle 2"/>
          <p:cNvSpPr>
            <a:spLocks noGrp="1"/>
          </p:cNvSpPr>
          <p:nvPr>
            <p:ph type="subTitle" idx="1"/>
          </p:nvPr>
        </p:nvSpPr>
        <p:spPr>
          <a:xfrm>
            <a:off x="121345" y="761979"/>
            <a:ext cx="8623962" cy="3519072"/>
          </a:xfrm>
        </p:spPr>
        <p:txBody>
          <a:bodyPr/>
          <a:lstStyle/>
          <a:p>
            <a:r>
              <a:rPr lang="en-GB" sz="1600" i="1" dirty="0" smtClean="0"/>
              <a:t>A very big thank you to the parents who volunteer to support the PTFA</a:t>
            </a:r>
            <a:r>
              <a:rPr lang="en-GB" sz="1600" i="1" dirty="0"/>
              <a:t> </a:t>
            </a:r>
            <a:r>
              <a:rPr lang="en-GB" sz="1600" i="1" dirty="0" smtClean="0"/>
              <a:t>as well as the PTFA members. We really appreciate all your hard work.</a:t>
            </a:r>
          </a:p>
          <a:p>
            <a:endParaRPr lang="en-GB" sz="1600" i="1" dirty="0" smtClean="0"/>
          </a:p>
          <a:p>
            <a:r>
              <a:rPr lang="en-GB" sz="1600" i="1" dirty="0" smtClean="0"/>
              <a:t>The PTFA need volunteers in order to continue their great work. If you can spare any time at all please get in touch. Each year the money raised goes back into school to provide extra special things for your children.</a:t>
            </a:r>
          </a:p>
          <a:p>
            <a:endParaRPr lang="en-GB" sz="1600" i="1" dirty="0"/>
          </a:p>
          <a:p>
            <a:r>
              <a:rPr lang="en-GB" sz="1600" i="1" dirty="0" smtClean="0"/>
              <a:t>Thanks to your generosity at events the PTFA are on the way to raising the £3000 needed for the whole school to attend a pantomime and for early years to have a pantomime visit them in 2025</a:t>
            </a:r>
            <a:r>
              <a:rPr lang="en-GB" sz="1600" i="1" dirty="0" smtClean="0"/>
              <a:t>.</a:t>
            </a:r>
          </a:p>
          <a:p>
            <a:endParaRPr lang="en-GB" sz="1600" i="1" dirty="0"/>
          </a:p>
          <a:p>
            <a:r>
              <a:rPr lang="en-GB" sz="1600" i="1" dirty="0" smtClean="0"/>
              <a:t>Huge thank you to Bellway for matching money raised from the bake sale!</a:t>
            </a:r>
            <a:endParaRPr lang="en-GB" sz="1600" i="1" dirty="0" smtClean="0"/>
          </a:p>
          <a:p>
            <a:endParaRPr lang="en-GB" sz="1600" i="1" dirty="0"/>
          </a:p>
          <a:p>
            <a:r>
              <a:rPr lang="en-GB" sz="1600" i="1" dirty="0" smtClean="0"/>
              <a:t>    </a:t>
            </a:r>
            <a:endParaRPr lang="en-GB" sz="1600" i="1" dirty="0"/>
          </a:p>
          <a:p>
            <a:r>
              <a:rPr lang="en-GB" sz="1600" i="1" dirty="0" smtClean="0"/>
              <a:t>Summer </a:t>
            </a:r>
            <a:r>
              <a:rPr lang="en-GB" sz="1600" i="1" dirty="0" smtClean="0"/>
              <a:t>Disco: Tuesday 15 July at </a:t>
            </a:r>
            <a:r>
              <a:rPr lang="en-GB" sz="1600" i="1" dirty="0" err="1" smtClean="0"/>
              <a:t>Netherton</a:t>
            </a:r>
            <a:r>
              <a:rPr lang="en-GB" sz="1600" i="1" dirty="0" smtClean="0"/>
              <a:t> Club</a:t>
            </a:r>
            <a:endParaRPr lang="en-GB" dirty="0"/>
          </a:p>
        </p:txBody>
      </p:sp>
    </p:spTree>
    <p:extLst>
      <p:ext uri="{BB962C8B-B14F-4D97-AF65-F5344CB8AC3E}">
        <p14:creationId xmlns:p14="http://schemas.microsoft.com/office/powerpoint/2010/main" val="3923629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Shape 142"/>
        <p:cNvGrpSpPr/>
        <p:nvPr/>
      </p:nvGrpSpPr>
      <p:grpSpPr>
        <a:xfrm>
          <a:off x="0" y="0"/>
          <a:ext cx="0" cy="0"/>
          <a:chOff x="0" y="0"/>
          <a:chExt cx="0" cy="0"/>
        </a:xfrm>
      </p:grpSpPr>
      <p:sp>
        <p:nvSpPr>
          <p:cNvPr id="3" name="Text Box 2"/>
          <p:cNvSpPr txBox="1">
            <a:spLocks noChangeArrowheads="1"/>
          </p:cNvSpPr>
          <p:nvPr/>
        </p:nvSpPr>
        <p:spPr bwMode="auto">
          <a:xfrm>
            <a:off x="1166813" y="831271"/>
            <a:ext cx="6810375" cy="3730337"/>
          </a:xfrm>
          <a:prstGeom prst="rect">
            <a:avLst/>
          </a:prstGeom>
          <a:solidFill>
            <a:schemeClr val="accent4">
              <a:lumMod val="60000"/>
              <a:lumOff val="40000"/>
              <a:alpha val="96078"/>
            </a:schemeClr>
          </a:solidFill>
          <a:ln w="57150">
            <a:solidFill>
              <a:srgbClr val="C00000"/>
            </a:solid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Shout outs!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1" i="1" dirty="0">
                <a:effectLst/>
                <a:latin typeface="Calibri" panose="020F0502020204030204" pitchFamily="34" charset="0"/>
                <a:ea typeface="Calibri" panose="020F0502020204030204" pitchFamily="34" charset="0"/>
                <a:cs typeface="Times New Roman" panose="02020603050405020304" pitchFamily="18" charset="0"/>
              </a:rPr>
              <a:t>Celebrating excellence across school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Top table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rPr>
              <a:t>(children showing lovely manners at lunchtime):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tables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4, 6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&amp; 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Attendance</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rPr>
              <a:t>(the class with the best attendance that week</a:t>
            </a:r>
            <a:r>
              <a:rPr lang="en-GB"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Hazel, </a:t>
            </a:r>
            <a:r>
              <a:rPr lang="en-GB" sz="1800" b="1" dirty="0" smtClean="0">
                <a:latin typeface="Calibri" panose="020F0502020204030204" pitchFamily="34" charset="0"/>
                <a:ea typeface="Calibri" panose="020F0502020204030204" pitchFamily="34" charset="0"/>
                <a:cs typeface="Times New Roman" panose="02020603050405020304" pitchFamily="18" charset="0"/>
              </a:rPr>
              <a:t>Cedar</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 &amp; </a:t>
            </a:r>
            <a:r>
              <a:rPr lang="en-GB" sz="1800" b="1" dirty="0" smtClean="0">
                <a:effectLst/>
                <a:latin typeface="Calibri" panose="020F0502020204030204" pitchFamily="34" charset="0"/>
                <a:ea typeface="Calibri" panose="020F0502020204030204" pitchFamily="34" charset="0"/>
                <a:cs typeface="Times New Roman" panose="02020603050405020304" pitchFamily="18" charset="0"/>
              </a:rPr>
              <a:t>Rowan</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Staff </a:t>
            </a:r>
            <a:r>
              <a:rPr lang="en-GB" dirty="0">
                <a:effectLst/>
                <a:latin typeface="Calibri" panose="020F0502020204030204" pitchFamily="34" charset="0"/>
                <a:ea typeface="Calibri" panose="020F0502020204030204" pitchFamily="34" charset="0"/>
                <a:cs typeface="Times New Roman" panose="02020603050405020304" pitchFamily="18" charset="0"/>
              </a:rPr>
              <a:t>(the staff </a:t>
            </a:r>
            <a:r>
              <a:rPr lang="en-GB" dirty="0" smtClean="0">
                <a:effectLst/>
                <a:latin typeface="Calibri" panose="020F0502020204030204" pitchFamily="34" charset="0"/>
                <a:ea typeface="Calibri" panose="020F0502020204030204" pitchFamily="34" charset="0"/>
                <a:cs typeface="Times New Roman" panose="02020603050405020304" pitchFamily="18" charset="0"/>
              </a:rPr>
              <a:t>member/s </a:t>
            </a:r>
            <a:r>
              <a:rPr lang="en-GB" dirty="0">
                <a:effectLst/>
                <a:latin typeface="Calibri" panose="020F0502020204030204" pitchFamily="34" charset="0"/>
                <a:ea typeface="Calibri" panose="020F0502020204030204" pitchFamily="34" charset="0"/>
                <a:cs typeface="Times New Roman" panose="02020603050405020304" pitchFamily="18" charset="0"/>
              </a:rPr>
              <a:t>who deserves recognition</a:t>
            </a:r>
            <a:r>
              <a:rPr lang="en-GB"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600" b="1" dirty="0" smtClean="0">
                <a:effectLst/>
                <a:latin typeface="Calibri" panose="020F0502020204030204" pitchFamily="34" charset="0"/>
                <a:ea typeface="Calibri" panose="020F0502020204030204" pitchFamily="34" charset="0"/>
                <a:cs typeface="Times New Roman" panose="02020603050405020304" pitchFamily="18" charset="0"/>
              </a:rPr>
              <a:t>Mrs Angela Markham-Lee </a:t>
            </a: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for working tirelessly above and beyond to ensure our wrap around provision is a success.</a:t>
            </a:r>
          </a:p>
          <a:p>
            <a:pPr algn="ctr">
              <a:lnSpc>
                <a:spcPct val="107000"/>
              </a:lnSpc>
              <a:spcAft>
                <a:spcPts val="0"/>
              </a:spcAft>
            </a:pPr>
            <a:r>
              <a:rPr lang="en-GB" sz="1600" b="1" dirty="0" smtClean="0">
                <a:latin typeface="Calibri" panose="020F0502020204030204" pitchFamily="34" charset="0"/>
                <a:ea typeface="Calibri" panose="020F0502020204030204" pitchFamily="34" charset="0"/>
                <a:cs typeface="Times New Roman" panose="02020603050405020304" pitchFamily="18" charset="0"/>
              </a:rPr>
              <a:t>Parents: </a:t>
            </a:r>
            <a:r>
              <a:rPr lang="en-GB" sz="1600" dirty="0" smtClean="0">
                <a:latin typeface="Calibri" panose="020F0502020204030204" pitchFamily="34" charset="0"/>
                <a:ea typeface="Calibri" panose="020F0502020204030204" pitchFamily="34" charset="0"/>
                <a:cs typeface="Times New Roman" panose="02020603050405020304" pitchFamily="18" charset="0"/>
              </a:rPr>
              <a:t>A huge thank you to </a:t>
            </a:r>
            <a:r>
              <a:rPr lang="en-GB" sz="1600" b="1" dirty="0" smtClean="0">
                <a:latin typeface="Calibri" panose="020F0502020204030204" pitchFamily="34" charset="0"/>
                <a:ea typeface="Calibri" panose="020F0502020204030204" pitchFamily="34" charset="0"/>
                <a:cs typeface="Times New Roman" panose="02020603050405020304" pitchFamily="18" charset="0"/>
              </a:rPr>
              <a:t>Mr Paul Scott </a:t>
            </a:r>
            <a:r>
              <a:rPr lang="en-GB" sz="1600" dirty="0" smtClean="0">
                <a:latin typeface="Calibri" panose="020F0502020204030204" pitchFamily="34" charset="0"/>
                <a:ea typeface="Calibri" panose="020F0502020204030204" pitchFamily="34" charset="0"/>
                <a:cs typeface="Times New Roman" panose="02020603050405020304" pitchFamily="18" charset="0"/>
              </a:rPr>
              <a:t>for arranging for the bake sale money to be matched by Bellway. </a:t>
            </a:r>
            <a:endParaRPr lang="en-GB" sz="20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447014" y="18441"/>
            <a:ext cx="5618700" cy="128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t>Safeguarding</a:t>
            </a:r>
            <a:endParaRPr sz="3600" dirty="0"/>
          </a:p>
        </p:txBody>
      </p:sp>
      <p:sp>
        <p:nvSpPr>
          <p:cNvPr id="7" name="Text Box 2"/>
          <p:cNvSpPr txBox="1">
            <a:spLocks noChangeArrowheads="1"/>
          </p:cNvSpPr>
          <p:nvPr/>
        </p:nvSpPr>
        <p:spPr bwMode="auto">
          <a:xfrm>
            <a:off x="4548648" y="18441"/>
            <a:ext cx="4595352" cy="5054665"/>
          </a:xfrm>
          <a:prstGeom prst="rect">
            <a:avLst/>
          </a:prstGeom>
          <a:solidFill>
            <a:schemeClr val="accent4">
              <a:lumMod val="20000"/>
              <a:lumOff val="80000"/>
            </a:schemeClr>
          </a:solidFill>
          <a:ln w="28575">
            <a:solidFill>
              <a:srgbClr val="FFC000"/>
            </a:solidFill>
            <a:miter lim="800000"/>
            <a:headEnd/>
            <a:tailEnd/>
          </a:ln>
        </p:spPr>
        <p:txBody>
          <a:bodyPr rot="0" vert="horz" wrap="square" lIns="91440" tIns="45720" rIns="91440" bIns="45720" anchor="t" anchorCtr="0">
            <a:noAutofit/>
          </a:bodyPr>
          <a:lstStyle/>
          <a:p>
            <a:pPr algn="ctr">
              <a:spcAft>
                <a:spcPts val="0"/>
              </a:spcAft>
            </a:pPr>
            <a:r>
              <a:rPr lang="en-GB" sz="1200" b="1" dirty="0">
                <a:effectLst/>
              </a:rPr>
              <a:t>Safeguarding message </a:t>
            </a:r>
            <a:endParaRPr lang="en-GB" dirty="0">
              <a:effectLst/>
            </a:endParaRPr>
          </a:p>
          <a:p>
            <a:pPr>
              <a:spcAft>
                <a:spcPts val="0"/>
              </a:spcAft>
            </a:pPr>
            <a:r>
              <a:rPr lang="en-GB" dirty="0">
                <a:effectLst/>
              </a:rPr>
              <a:t> </a:t>
            </a:r>
          </a:p>
          <a:p>
            <a:pPr>
              <a:spcAft>
                <a:spcPts val="0"/>
              </a:spcAft>
            </a:pPr>
            <a:r>
              <a:rPr lang="en-GB" dirty="0">
                <a:effectLst/>
              </a:rPr>
              <a:t> </a:t>
            </a:r>
          </a:p>
          <a:p>
            <a:pPr>
              <a:spcAft>
                <a:spcPts val="0"/>
              </a:spcAft>
            </a:pPr>
            <a:r>
              <a:rPr lang="en-GB" dirty="0">
                <a:effectLst/>
              </a:rPr>
              <a:t> </a:t>
            </a:r>
          </a:p>
          <a:p>
            <a:pPr algn="ctr">
              <a:lnSpc>
                <a:spcPct val="107000"/>
              </a:lnSpc>
              <a:spcAft>
                <a:spcPts val="800"/>
              </a:spcAf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900" dirty="0" smtClean="0">
              <a:effectLst/>
              <a:latin typeface="+mn-lt"/>
              <a:ea typeface="Calibri" panose="020F0502020204030204" pitchFamily="34" charset="0"/>
              <a:cs typeface="Times New Roman" panose="02020603050405020304" pitchFamily="18" charset="0"/>
            </a:endParaRPr>
          </a:p>
          <a:p>
            <a:pPr algn="ctr" fontAlgn="base"/>
            <a:r>
              <a:rPr lang="en-GB" sz="1050" b="1" u="sng" dirty="0" smtClean="0"/>
              <a:t>The impact of shouting and arguing</a:t>
            </a:r>
          </a:p>
          <a:p>
            <a:pPr algn="ctr" fontAlgn="base"/>
            <a:endParaRPr lang="en-GB" sz="1050" b="1" dirty="0" smtClean="0"/>
          </a:p>
          <a:p>
            <a:pPr algn="ctr" fontAlgn="base"/>
            <a:r>
              <a:rPr lang="en-GB" sz="1050" b="1" dirty="0" smtClean="0"/>
              <a:t>A </a:t>
            </a:r>
            <a:r>
              <a:rPr lang="en-GB" sz="1050" b="1" dirty="0"/>
              <a:t>study </a:t>
            </a:r>
            <a:r>
              <a:rPr lang="en-GB" sz="1050" b="1" dirty="0" smtClean="0"/>
              <a:t>completed </a:t>
            </a:r>
            <a:r>
              <a:rPr lang="en-GB" sz="1050" b="1" dirty="0"/>
              <a:t>by the Journal of Family Psychology followed over 200 families for ten </a:t>
            </a:r>
            <a:r>
              <a:rPr lang="en-GB" sz="1050" b="1" dirty="0" smtClean="0"/>
              <a:t>years</a:t>
            </a:r>
            <a:r>
              <a:rPr lang="en-GB" sz="1050" b="1" dirty="0"/>
              <a:t> </a:t>
            </a:r>
            <a:r>
              <a:rPr lang="en-GB" sz="1050" b="1" dirty="0" smtClean="0"/>
              <a:t>and found: </a:t>
            </a:r>
          </a:p>
          <a:p>
            <a:pPr algn="ctr" fontAlgn="base"/>
            <a:r>
              <a:rPr lang="en-GB" sz="1050" dirty="0" smtClean="0"/>
              <a:t>Kids </a:t>
            </a:r>
            <a:r>
              <a:rPr lang="en-GB" sz="1050" dirty="0"/>
              <a:t>who saw their parents argue a lot were more likely to experience anxiety, depression, and </a:t>
            </a:r>
            <a:r>
              <a:rPr lang="en-GB" sz="1050" dirty="0" smtClean="0"/>
              <a:t>behavioural </a:t>
            </a:r>
            <a:r>
              <a:rPr lang="en-GB" sz="1050" dirty="0"/>
              <a:t>issues later in life. And it didn’t matter if the arguments got resolved or not. What mattered was how often and how intensely the parents argued.</a:t>
            </a:r>
          </a:p>
          <a:p>
            <a:pPr algn="ctr" fontAlgn="base"/>
            <a:r>
              <a:rPr lang="en-GB" sz="1050" dirty="0"/>
              <a:t>Arguing at home can even make it hard for kids to do well in school. </a:t>
            </a:r>
            <a:r>
              <a:rPr lang="en-GB" sz="1050" dirty="0" smtClean="0"/>
              <a:t>Kids </a:t>
            </a:r>
            <a:r>
              <a:rPr lang="en-GB" sz="1050" dirty="0"/>
              <a:t>who hear their parents argue a lot have trouble paying attention in school. The stress caused by conflict between parents can make it harder for children to focus, absorb information, and give their full effort</a:t>
            </a:r>
            <a:r>
              <a:rPr lang="en-GB" sz="1050" dirty="0" smtClean="0"/>
              <a:t>.</a:t>
            </a:r>
            <a:endParaRPr lang="en-GB" sz="800" dirty="0" smtClean="0"/>
          </a:p>
          <a:p>
            <a:pPr algn="ctr"/>
            <a:endParaRPr lang="en-GB" sz="800" dirty="0"/>
          </a:p>
          <a:p>
            <a:pPr algn="ctr"/>
            <a:r>
              <a:rPr lang="en-GB" sz="1050" dirty="0" smtClean="0"/>
              <a:t>Shouting </a:t>
            </a:r>
            <a:r>
              <a:rPr lang="en-GB" sz="1050" b="1" dirty="0"/>
              <a:t>at</a:t>
            </a:r>
            <a:r>
              <a:rPr lang="en-GB" sz="1050" dirty="0"/>
              <a:t> a child can have several negative effects on their development and well-being, including increased anxiety, depression, </a:t>
            </a:r>
            <a:r>
              <a:rPr lang="en-GB" sz="1050" dirty="0" smtClean="0"/>
              <a:t>behavioural </a:t>
            </a:r>
            <a:r>
              <a:rPr lang="en-GB" sz="1050" dirty="0"/>
              <a:t>problems, and difficulties in forming healthy relationships. It can also disrupt brain development, leading to emotional dysregulation and impaired decision-making. </a:t>
            </a:r>
            <a:r>
              <a:rPr lang="en-GB" sz="900" dirty="0"/>
              <a:t/>
            </a:r>
            <a:br>
              <a:rPr lang="en-GB" sz="900" dirty="0"/>
            </a:br>
            <a:r>
              <a:rPr lang="en-GB" sz="900" dirty="0"/>
              <a:t/>
            </a:r>
            <a:br>
              <a:rPr lang="en-GB" sz="900" dirty="0"/>
            </a:br>
            <a:r>
              <a:rPr lang="en-GB" sz="900" dirty="0">
                <a:latin typeface="+mn-lt"/>
                <a:ea typeface="Calibri" panose="020F0502020204030204" pitchFamily="34" charset="0"/>
                <a:cs typeface="Times New Roman" panose="02020603050405020304" pitchFamily="18" charset="0"/>
              </a:rPr>
              <a:t>If you have concerns, contact one of the team above or Northumberland Social Services: 01670 536400.</a:t>
            </a:r>
          </a:p>
          <a:p>
            <a:pPr algn="ctr"/>
            <a:endParaRPr lang="en-GB" sz="900" dirty="0"/>
          </a:p>
        </p:txBody>
      </p:sp>
      <p:pic>
        <p:nvPicPr>
          <p:cNvPr id="9" name="Picture 8" descr="A person smiling for the camera&#10;&#10;Description automatically generated with medium confidence"/>
          <p:cNvPicPr/>
          <p:nvPr/>
        </p:nvPicPr>
        <p:blipFill rotWithShape="1">
          <a:blip r:embed="rId3" cstate="print">
            <a:extLst>
              <a:ext uri="{28A0092B-C50C-407E-A947-70E740481C1C}">
                <a14:useLocalDpi xmlns:a14="http://schemas.microsoft.com/office/drawing/2010/main" val="0"/>
              </a:ext>
            </a:extLst>
          </a:blip>
          <a:srcRect t="12844" b="7460"/>
          <a:stretch/>
        </p:blipFill>
        <p:spPr bwMode="auto">
          <a:xfrm>
            <a:off x="4777818" y="429003"/>
            <a:ext cx="637248" cy="689984"/>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0823" y="419024"/>
            <a:ext cx="589477" cy="689984"/>
          </a:xfrm>
          <a:prstGeom prst="rect">
            <a:avLst/>
          </a:prstGeom>
          <a:noFill/>
          <a:ln>
            <a:noFill/>
          </a:ln>
        </p:spPr>
      </p:pic>
      <p:pic>
        <p:nvPicPr>
          <p:cNvPr id="11" name="Picture 10" descr="A person smiling for the camera&#10;&#10;Description automatically generated with medium confidence"/>
          <p:cNvPicPr/>
          <p:nvPr/>
        </p:nvPicPr>
        <p:blipFill rotWithShape="1">
          <a:blip r:embed="rId5" cstate="print">
            <a:extLst>
              <a:ext uri="{28A0092B-C50C-407E-A947-70E740481C1C}">
                <a14:useLocalDpi xmlns:a14="http://schemas.microsoft.com/office/drawing/2010/main" val="0"/>
              </a:ext>
            </a:extLst>
          </a:blip>
          <a:srcRect t="12834" b="15250"/>
          <a:stretch/>
        </p:blipFill>
        <p:spPr bwMode="auto">
          <a:xfrm>
            <a:off x="6376289" y="419024"/>
            <a:ext cx="624608" cy="685222"/>
          </a:xfrm>
          <a:prstGeom prst="rect">
            <a:avLst/>
          </a:prstGeom>
          <a:noFill/>
          <a:ln>
            <a:noFill/>
          </a:ln>
          <a:extLst>
            <a:ext uri="{53640926-AAD7-44D8-BBD7-CCE9431645EC}">
              <a14:shadowObscured xmlns:a14="http://schemas.microsoft.com/office/drawing/2010/main"/>
            </a:ext>
          </a:extLst>
        </p:spPr>
      </p:pic>
      <p:pic>
        <p:nvPicPr>
          <p:cNvPr id="12" name="Picture 11" descr="IMG_5481.jpg"/>
          <p:cNvPicPr/>
          <p:nvPr/>
        </p:nvPicPr>
        <p:blipFill rotWithShape="1">
          <a:blip r:embed="rId6" r:link="rId7" cstate="print">
            <a:extLst>
              <a:ext uri="{28A0092B-C50C-407E-A947-70E740481C1C}">
                <a14:useLocalDpi xmlns:a14="http://schemas.microsoft.com/office/drawing/2010/main" val="0"/>
              </a:ext>
            </a:extLst>
          </a:blip>
          <a:srcRect t="21761"/>
          <a:stretch/>
        </p:blipFill>
        <p:spPr bwMode="auto">
          <a:xfrm>
            <a:off x="7943153" y="403005"/>
            <a:ext cx="665034" cy="715982"/>
          </a:xfrm>
          <a:prstGeom prst="rect">
            <a:avLst/>
          </a:prstGeom>
          <a:noFill/>
          <a:ln>
            <a:noFill/>
          </a:ln>
          <a:extLst>
            <a:ext uri="{53640926-AAD7-44D8-BBD7-CCE9431645EC}">
              <a14:shadowObscured xmlns:a14="http://schemas.microsoft.com/office/drawing/2010/main"/>
            </a:ext>
          </a:extLst>
        </p:spPr>
      </p:pic>
      <p:sp>
        <p:nvSpPr>
          <p:cNvPr id="14" name="Text Box 33"/>
          <p:cNvSpPr txBox="1"/>
          <p:nvPr/>
        </p:nvSpPr>
        <p:spPr>
          <a:xfrm>
            <a:off x="4808170" y="1163632"/>
            <a:ext cx="576544" cy="5457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a:effectLst/>
                <a:latin typeface="Calibri" panose="020F0502020204030204" pitchFamily="34" charset="0"/>
                <a:ea typeface="Calibri" panose="020F0502020204030204" pitchFamily="34" charset="0"/>
                <a:cs typeface="Times New Roman" panose="02020603050405020304" pitchFamily="18" charset="0"/>
              </a:rPr>
              <a:t>Mrs </a:t>
            </a: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Waters</a:t>
            </a:r>
          </a:p>
          <a:p>
            <a:pPr algn="ctr"/>
            <a:r>
              <a:rPr lang="en-GB" sz="800" dirty="0" smtClean="0">
                <a:latin typeface="Calibri" panose="020F0502020204030204" pitchFamily="34" charset="0"/>
                <a:ea typeface="Calibri" panose="020F0502020204030204" pitchFamily="34" charset="0"/>
                <a:cs typeface="Times New Roman" panose="02020603050405020304" pitchFamily="18" charset="0"/>
              </a:rPr>
              <a:t>DDSL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33"/>
          <p:cNvSpPr txBox="1"/>
          <p:nvPr/>
        </p:nvSpPr>
        <p:spPr>
          <a:xfrm>
            <a:off x="5612451" y="1172227"/>
            <a:ext cx="546220"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a:effectLst/>
                <a:latin typeface="Calibri" panose="020F0502020204030204" pitchFamily="34" charset="0"/>
                <a:ea typeface="Calibri" panose="020F0502020204030204" pitchFamily="34" charset="0"/>
                <a:cs typeface="Times New Roman" panose="02020603050405020304" pitchFamily="18" charset="0"/>
              </a:rPr>
              <a:t>Mrs </a:t>
            </a:r>
            <a:r>
              <a:rPr lang="en-GB" sz="800" dirty="0" smtClean="0">
                <a:latin typeface="Calibri" panose="020F0502020204030204" pitchFamily="34" charset="0"/>
                <a:ea typeface="Calibri" panose="020F0502020204030204" pitchFamily="34" charset="0"/>
                <a:cs typeface="Times New Roman" panose="02020603050405020304" pitchFamily="18" charset="0"/>
              </a:rPr>
              <a:t>McLeod</a:t>
            </a:r>
          </a:p>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DDSL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6025" y="1466997"/>
            <a:ext cx="4372623" cy="3167348"/>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Box 33"/>
          <p:cNvSpPr txBox="1"/>
          <p:nvPr/>
        </p:nvSpPr>
        <p:spPr>
          <a:xfrm>
            <a:off x="6395456" y="1129863"/>
            <a:ext cx="546220"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Mrs </a:t>
            </a:r>
          </a:p>
          <a:p>
            <a:pPr algn="ctr"/>
            <a:r>
              <a:rPr lang="en-GB" sz="800" dirty="0" err="1" smtClean="0">
                <a:effectLst/>
                <a:latin typeface="Calibri" panose="020F0502020204030204" pitchFamily="34" charset="0"/>
                <a:ea typeface="Calibri" panose="020F0502020204030204" pitchFamily="34" charset="0"/>
                <a:cs typeface="Times New Roman" panose="02020603050405020304" pitchFamily="18" charset="0"/>
              </a:rPr>
              <a:t>Dey</a:t>
            </a:r>
            <a:endParaRPr lang="en-GB" sz="800" dirty="0" smtClean="0">
              <a:latin typeface="Calibri" panose="020F0502020204030204" pitchFamily="34" charset="0"/>
              <a:ea typeface="Calibri" panose="020F0502020204030204" pitchFamily="34" charset="0"/>
              <a:cs typeface="Times New Roman" panose="02020603050405020304" pitchFamily="18" charset="0"/>
            </a:endParaRPr>
          </a:p>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33"/>
          <p:cNvSpPr txBox="1"/>
          <p:nvPr/>
        </p:nvSpPr>
        <p:spPr>
          <a:xfrm>
            <a:off x="7806696" y="1163632"/>
            <a:ext cx="801491"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Mr Chapman</a:t>
            </a:r>
          </a:p>
          <a:p>
            <a:pPr algn="ctr"/>
            <a:r>
              <a:rPr lang="en-GB" sz="800" dirty="0" smtClean="0">
                <a:latin typeface="Calibri" panose="020F0502020204030204" pitchFamily="34" charset="0"/>
                <a:ea typeface="Calibri" panose="020F0502020204030204" pitchFamily="34" charset="0"/>
                <a:cs typeface="Times New Roman" panose="02020603050405020304" pitchFamily="18" charset="0"/>
              </a:rPr>
              <a:t>Safeguarding Governor</a:t>
            </a:r>
          </a:p>
        </p:txBody>
      </p:sp>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b="14091"/>
          <a:stretch/>
        </p:blipFill>
        <p:spPr>
          <a:xfrm>
            <a:off x="7158646" y="403005"/>
            <a:ext cx="648050" cy="715801"/>
          </a:xfrm>
          <a:prstGeom prst="rect">
            <a:avLst/>
          </a:prstGeom>
        </p:spPr>
      </p:pic>
      <p:sp>
        <p:nvSpPr>
          <p:cNvPr id="16" name="Text Box 33"/>
          <p:cNvSpPr txBox="1"/>
          <p:nvPr/>
        </p:nvSpPr>
        <p:spPr>
          <a:xfrm>
            <a:off x="7179436" y="1129862"/>
            <a:ext cx="627260"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Miss Maddison</a:t>
            </a:r>
            <a:endParaRPr lang="en-GB" sz="800" dirty="0" smtClean="0">
              <a:latin typeface="Calibri" panose="020F0502020204030204" pitchFamily="34" charset="0"/>
              <a:ea typeface="Calibri" panose="020F0502020204030204" pitchFamily="34" charset="0"/>
              <a:cs typeface="Times New Roman" panose="02020603050405020304" pitchFamily="18" charset="0"/>
            </a:endParaRPr>
          </a:p>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DDSL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447014" y="18441"/>
            <a:ext cx="5618700" cy="128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t>Safeguarding</a:t>
            </a:r>
            <a:endParaRPr sz="3600" dirty="0"/>
          </a:p>
        </p:txBody>
      </p:sp>
      <p:sp>
        <p:nvSpPr>
          <p:cNvPr id="7" name="Text Box 2"/>
          <p:cNvSpPr txBox="1">
            <a:spLocks noChangeArrowheads="1"/>
          </p:cNvSpPr>
          <p:nvPr/>
        </p:nvSpPr>
        <p:spPr bwMode="auto">
          <a:xfrm>
            <a:off x="4548648" y="18441"/>
            <a:ext cx="4595352" cy="5054665"/>
          </a:xfrm>
          <a:prstGeom prst="rect">
            <a:avLst/>
          </a:prstGeom>
          <a:solidFill>
            <a:schemeClr val="accent4">
              <a:lumMod val="20000"/>
              <a:lumOff val="80000"/>
            </a:schemeClr>
          </a:solidFill>
          <a:ln w="28575">
            <a:solidFill>
              <a:srgbClr val="FFC000"/>
            </a:solidFill>
            <a:miter lim="800000"/>
            <a:headEnd/>
            <a:tailEnd/>
          </a:ln>
        </p:spPr>
        <p:txBody>
          <a:bodyPr rot="0" vert="horz" wrap="square" lIns="91440" tIns="45720" rIns="91440" bIns="45720" anchor="t" anchorCtr="0">
            <a:noAutofit/>
          </a:bodyPr>
          <a:lstStyle/>
          <a:p>
            <a:endParaRPr lang="en-GB" sz="1050" b="1" dirty="0" smtClean="0"/>
          </a:p>
          <a:p>
            <a:endParaRPr lang="en-GB" sz="1050" b="1" dirty="0"/>
          </a:p>
          <a:p>
            <a:endParaRPr lang="en-GB" sz="1050" b="1" dirty="0" smtClean="0"/>
          </a:p>
          <a:p>
            <a:endParaRPr lang="en-GB" sz="1050" b="1" dirty="0"/>
          </a:p>
          <a:p>
            <a:endParaRPr lang="en-GB" sz="1050" b="1" dirty="0" smtClean="0"/>
          </a:p>
          <a:p>
            <a:endParaRPr lang="en-GB" sz="1050" b="1" dirty="0"/>
          </a:p>
          <a:p>
            <a:endParaRPr lang="en-GB" sz="900" b="1" dirty="0" smtClean="0"/>
          </a:p>
          <a:p>
            <a:endParaRPr lang="en-GB" sz="900" b="1" dirty="0"/>
          </a:p>
          <a:p>
            <a:endParaRPr lang="en-GB" sz="900" b="1" dirty="0" smtClean="0"/>
          </a:p>
          <a:p>
            <a:endParaRPr lang="en-GB" sz="900" b="1" dirty="0"/>
          </a:p>
          <a:p>
            <a:endParaRPr lang="en-GB" sz="900" b="1" dirty="0" smtClean="0"/>
          </a:p>
          <a:p>
            <a:r>
              <a:rPr lang="en-GB" sz="900" b="1" dirty="0" smtClean="0"/>
              <a:t>Key </a:t>
            </a:r>
            <a:r>
              <a:rPr lang="en-GB" sz="900" b="1" dirty="0"/>
              <a:t>Findings from the OFCOM 2025 Report:</a:t>
            </a:r>
            <a:endParaRPr lang="en-GB" sz="900" dirty="0"/>
          </a:p>
          <a:p>
            <a:r>
              <a:rPr lang="en-GB" sz="900" dirty="0"/>
              <a:t/>
            </a:r>
            <a:br>
              <a:rPr lang="en-GB" sz="900" dirty="0"/>
            </a:br>
            <a:endParaRPr lang="en-GB" sz="900" dirty="0"/>
          </a:p>
          <a:p>
            <a:r>
              <a:rPr lang="en-GB" sz="900" b="1" dirty="0"/>
              <a:t>Increased Online Presence:</a:t>
            </a:r>
            <a:r>
              <a:rPr lang="en-GB" sz="900" dirty="0"/>
              <a:t> The report highlights that </a:t>
            </a:r>
            <a:r>
              <a:rPr lang="en-GB" sz="900" b="1" dirty="0"/>
              <a:t>85% of children aged 5-15</a:t>
            </a:r>
            <a:r>
              <a:rPr lang="en-GB" sz="900" dirty="0"/>
              <a:t> now have access to a smartphone, and </a:t>
            </a:r>
            <a:r>
              <a:rPr lang="en-GB" sz="900" b="1" dirty="0"/>
              <a:t>75% of children aged 8-11</a:t>
            </a:r>
            <a:r>
              <a:rPr lang="en-GB" sz="900" dirty="0"/>
              <a:t> have their own social media profiles </a:t>
            </a:r>
            <a:r>
              <a:rPr lang="en-GB" sz="900" u="sng" dirty="0">
                <a:hlinkClick r:id="rId3"/>
              </a:rPr>
              <a:t>1</a:t>
            </a:r>
            <a:r>
              <a:rPr lang="en-GB" sz="900" dirty="0"/>
              <a:t>.</a:t>
            </a:r>
          </a:p>
          <a:p>
            <a:r>
              <a:rPr lang="en-GB" sz="900" b="1" dirty="0"/>
              <a:t>Exposure to Inappropriate Content:</a:t>
            </a:r>
            <a:r>
              <a:rPr lang="en-GB" sz="900" dirty="0"/>
              <a:t> Alarmingly, </a:t>
            </a:r>
            <a:r>
              <a:rPr lang="en-GB" sz="900" b="1" dirty="0"/>
              <a:t>40% of children aged 12-15</a:t>
            </a:r>
            <a:r>
              <a:rPr lang="en-GB" sz="900" dirty="0"/>
              <a:t> reported encountering harmful or inappropriate content online </a:t>
            </a:r>
            <a:r>
              <a:rPr lang="en-GB" sz="900" u="sng" dirty="0">
                <a:hlinkClick r:id="rId3"/>
              </a:rPr>
              <a:t>1</a:t>
            </a:r>
            <a:r>
              <a:rPr lang="en-GB" sz="900" dirty="0"/>
              <a:t>.</a:t>
            </a:r>
          </a:p>
          <a:p>
            <a:r>
              <a:rPr lang="en-GB" sz="900" b="1" dirty="0"/>
              <a:t>Parental Concerns:</a:t>
            </a:r>
            <a:r>
              <a:rPr lang="en-GB" sz="900" dirty="0"/>
              <a:t> </a:t>
            </a:r>
            <a:r>
              <a:rPr lang="en-GB" sz="900" b="1" dirty="0"/>
              <a:t>70% of parents</a:t>
            </a:r>
            <a:r>
              <a:rPr lang="en-GB" sz="900" dirty="0"/>
              <a:t> expressed concerns about their children's online safety, particularly regarding exposure to inappropriate content and interactions with strangers </a:t>
            </a:r>
            <a:r>
              <a:rPr lang="en-GB" sz="900" u="sng" dirty="0">
                <a:hlinkClick r:id="rId3"/>
              </a:rPr>
              <a:t>1</a:t>
            </a:r>
            <a:r>
              <a:rPr lang="en-GB" sz="900" dirty="0"/>
              <a:t>.</a:t>
            </a:r>
          </a:p>
          <a:p>
            <a:r>
              <a:rPr lang="en-GB" sz="900" b="1" dirty="0"/>
              <a:t>Recommendations for Parents:</a:t>
            </a:r>
            <a:endParaRPr lang="en-GB" sz="900" dirty="0"/>
          </a:p>
          <a:p>
            <a:r>
              <a:rPr lang="en-GB" sz="900" b="1" dirty="0"/>
              <a:t>Open Communication:</a:t>
            </a:r>
            <a:r>
              <a:rPr lang="en-GB" sz="900" dirty="0"/>
              <a:t> Regularly discuss online activities with your children. Encourage them to share their experiences and any concerns they might have.</a:t>
            </a:r>
          </a:p>
          <a:p>
            <a:r>
              <a:rPr lang="en-GB" sz="900" b="1" dirty="0"/>
              <a:t>Use Parental Controls:</a:t>
            </a:r>
            <a:r>
              <a:rPr lang="en-GB" sz="900" dirty="0"/>
              <a:t> Utilize the parental control features available on devices and platforms to monitor and limit your child's online activities.</a:t>
            </a:r>
          </a:p>
          <a:p>
            <a:r>
              <a:rPr lang="en-GB" sz="900" b="1" dirty="0"/>
              <a:t>Educate About Privacy:</a:t>
            </a:r>
            <a:r>
              <a:rPr lang="en-GB" sz="900" dirty="0"/>
              <a:t> Teach your children the importance of not sharing personal information online and the potential risks associated with it.</a:t>
            </a:r>
          </a:p>
          <a:p>
            <a:r>
              <a:rPr lang="en-GB" sz="900" b="1" dirty="0"/>
              <a:t>Stay Informed:</a:t>
            </a:r>
            <a:r>
              <a:rPr lang="en-GB" sz="900" dirty="0"/>
              <a:t> Keep yourself updated on the latest trends and potential threats in the digital world. The OFCOM website is a valuable resource for this while the NSPCC website shares many hints and tips for parents/carers</a:t>
            </a:r>
            <a:r>
              <a:rPr lang="en-GB" sz="900" dirty="0" smtClean="0"/>
              <a:t>.</a:t>
            </a:r>
          </a:p>
          <a:p>
            <a:endParaRPr lang="en-GB" sz="900" dirty="0"/>
          </a:p>
          <a:p>
            <a:r>
              <a:rPr lang="en-GB" sz="900" smtClean="0"/>
              <a:t>*Please also see </a:t>
            </a:r>
            <a:r>
              <a:rPr lang="en-GB" sz="900" dirty="0" smtClean="0"/>
              <a:t>attached information for parents and carers.</a:t>
            </a:r>
            <a:endParaRPr lang="en-GB" sz="1100" dirty="0"/>
          </a:p>
        </p:txBody>
      </p:sp>
      <p:pic>
        <p:nvPicPr>
          <p:cNvPr id="9" name="Picture 8" descr="A person smiling for the camera&#10;&#10;Description automatically generated with medium confidence"/>
          <p:cNvPicPr/>
          <p:nvPr/>
        </p:nvPicPr>
        <p:blipFill rotWithShape="1">
          <a:blip r:embed="rId4" cstate="print">
            <a:extLst>
              <a:ext uri="{28A0092B-C50C-407E-A947-70E740481C1C}">
                <a14:useLocalDpi xmlns:a14="http://schemas.microsoft.com/office/drawing/2010/main" val="0"/>
              </a:ext>
            </a:extLst>
          </a:blip>
          <a:srcRect t="12844" b="7460"/>
          <a:stretch/>
        </p:blipFill>
        <p:spPr bwMode="auto">
          <a:xfrm>
            <a:off x="4777818" y="429003"/>
            <a:ext cx="637248" cy="689984"/>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0823" y="419024"/>
            <a:ext cx="589477" cy="689984"/>
          </a:xfrm>
          <a:prstGeom prst="rect">
            <a:avLst/>
          </a:prstGeom>
          <a:noFill/>
          <a:ln>
            <a:noFill/>
          </a:ln>
        </p:spPr>
      </p:pic>
      <p:pic>
        <p:nvPicPr>
          <p:cNvPr id="11" name="Picture 10" descr="A person smiling for the camera&#10;&#10;Description automatically generated with medium confidence"/>
          <p:cNvPicPr/>
          <p:nvPr/>
        </p:nvPicPr>
        <p:blipFill rotWithShape="1">
          <a:blip r:embed="rId6" cstate="print">
            <a:extLst>
              <a:ext uri="{28A0092B-C50C-407E-A947-70E740481C1C}">
                <a14:useLocalDpi xmlns:a14="http://schemas.microsoft.com/office/drawing/2010/main" val="0"/>
              </a:ext>
            </a:extLst>
          </a:blip>
          <a:srcRect t="12834" b="15250"/>
          <a:stretch/>
        </p:blipFill>
        <p:spPr bwMode="auto">
          <a:xfrm>
            <a:off x="6376289" y="419024"/>
            <a:ext cx="624608" cy="685222"/>
          </a:xfrm>
          <a:prstGeom prst="rect">
            <a:avLst/>
          </a:prstGeom>
          <a:noFill/>
          <a:ln>
            <a:noFill/>
          </a:ln>
          <a:extLst>
            <a:ext uri="{53640926-AAD7-44D8-BBD7-CCE9431645EC}">
              <a14:shadowObscured xmlns:a14="http://schemas.microsoft.com/office/drawing/2010/main"/>
            </a:ext>
          </a:extLst>
        </p:spPr>
      </p:pic>
      <p:pic>
        <p:nvPicPr>
          <p:cNvPr id="12" name="Picture 11" descr="IMG_5481.jpg"/>
          <p:cNvPicPr/>
          <p:nvPr/>
        </p:nvPicPr>
        <p:blipFill rotWithShape="1">
          <a:blip r:embed="rId7" r:link="rId8" cstate="print">
            <a:extLst>
              <a:ext uri="{28A0092B-C50C-407E-A947-70E740481C1C}">
                <a14:useLocalDpi xmlns:a14="http://schemas.microsoft.com/office/drawing/2010/main" val="0"/>
              </a:ext>
            </a:extLst>
          </a:blip>
          <a:srcRect t="21761"/>
          <a:stretch/>
        </p:blipFill>
        <p:spPr bwMode="auto">
          <a:xfrm>
            <a:off x="7943153" y="403005"/>
            <a:ext cx="665034" cy="715982"/>
          </a:xfrm>
          <a:prstGeom prst="rect">
            <a:avLst/>
          </a:prstGeom>
          <a:noFill/>
          <a:ln>
            <a:noFill/>
          </a:ln>
          <a:extLst>
            <a:ext uri="{53640926-AAD7-44D8-BBD7-CCE9431645EC}">
              <a14:shadowObscured xmlns:a14="http://schemas.microsoft.com/office/drawing/2010/main"/>
            </a:ext>
          </a:extLst>
        </p:spPr>
      </p:pic>
      <p:sp>
        <p:nvSpPr>
          <p:cNvPr id="14" name="Text Box 33"/>
          <p:cNvSpPr txBox="1"/>
          <p:nvPr/>
        </p:nvSpPr>
        <p:spPr>
          <a:xfrm>
            <a:off x="4808170" y="1163632"/>
            <a:ext cx="576544" cy="5457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a:effectLst/>
                <a:latin typeface="Calibri" panose="020F0502020204030204" pitchFamily="34" charset="0"/>
                <a:ea typeface="Calibri" panose="020F0502020204030204" pitchFamily="34" charset="0"/>
                <a:cs typeface="Times New Roman" panose="02020603050405020304" pitchFamily="18" charset="0"/>
              </a:rPr>
              <a:t>Mrs </a:t>
            </a: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Waters</a:t>
            </a:r>
          </a:p>
          <a:p>
            <a:pPr algn="ctr"/>
            <a:r>
              <a:rPr lang="en-GB" sz="800" dirty="0" smtClean="0">
                <a:latin typeface="Calibri" panose="020F0502020204030204" pitchFamily="34" charset="0"/>
                <a:ea typeface="Calibri" panose="020F0502020204030204" pitchFamily="34" charset="0"/>
                <a:cs typeface="Times New Roman" panose="02020603050405020304" pitchFamily="18" charset="0"/>
              </a:rPr>
              <a:t>DDSL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33"/>
          <p:cNvSpPr txBox="1"/>
          <p:nvPr/>
        </p:nvSpPr>
        <p:spPr>
          <a:xfrm>
            <a:off x="5612451" y="1172227"/>
            <a:ext cx="546220"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a:effectLst/>
                <a:latin typeface="Calibri" panose="020F0502020204030204" pitchFamily="34" charset="0"/>
                <a:ea typeface="Calibri" panose="020F0502020204030204" pitchFamily="34" charset="0"/>
                <a:cs typeface="Times New Roman" panose="02020603050405020304" pitchFamily="18" charset="0"/>
              </a:rPr>
              <a:t>Mrs </a:t>
            </a:r>
            <a:r>
              <a:rPr lang="en-GB" sz="800" dirty="0" smtClean="0">
                <a:latin typeface="Calibri" panose="020F0502020204030204" pitchFamily="34" charset="0"/>
                <a:ea typeface="Calibri" panose="020F0502020204030204" pitchFamily="34" charset="0"/>
                <a:cs typeface="Times New Roman" panose="02020603050405020304" pitchFamily="18" charset="0"/>
              </a:rPr>
              <a:t>McLeod</a:t>
            </a:r>
          </a:p>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DDSL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6025" y="1466997"/>
            <a:ext cx="4372623" cy="3167348"/>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Box 33"/>
          <p:cNvSpPr txBox="1"/>
          <p:nvPr/>
        </p:nvSpPr>
        <p:spPr>
          <a:xfrm>
            <a:off x="6395456" y="1129863"/>
            <a:ext cx="546220"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Mrs </a:t>
            </a:r>
          </a:p>
          <a:p>
            <a:pPr algn="ctr"/>
            <a:r>
              <a:rPr lang="en-GB" sz="800" dirty="0" err="1" smtClean="0">
                <a:effectLst/>
                <a:latin typeface="Calibri" panose="020F0502020204030204" pitchFamily="34" charset="0"/>
                <a:ea typeface="Calibri" panose="020F0502020204030204" pitchFamily="34" charset="0"/>
                <a:cs typeface="Times New Roman" panose="02020603050405020304" pitchFamily="18" charset="0"/>
              </a:rPr>
              <a:t>Dey</a:t>
            </a:r>
            <a:endParaRPr lang="en-GB" sz="800" dirty="0" smtClean="0">
              <a:latin typeface="Calibri" panose="020F0502020204030204" pitchFamily="34" charset="0"/>
              <a:ea typeface="Calibri" panose="020F0502020204030204" pitchFamily="34" charset="0"/>
              <a:cs typeface="Times New Roman" panose="02020603050405020304" pitchFamily="18" charset="0"/>
            </a:endParaRPr>
          </a:p>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33"/>
          <p:cNvSpPr txBox="1"/>
          <p:nvPr/>
        </p:nvSpPr>
        <p:spPr>
          <a:xfrm>
            <a:off x="7806696" y="1163632"/>
            <a:ext cx="801491"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Mr Chapman</a:t>
            </a:r>
          </a:p>
          <a:p>
            <a:pPr algn="ctr"/>
            <a:r>
              <a:rPr lang="en-GB" sz="800" dirty="0" smtClean="0">
                <a:latin typeface="Calibri" panose="020F0502020204030204" pitchFamily="34" charset="0"/>
                <a:ea typeface="Calibri" panose="020F0502020204030204" pitchFamily="34" charset="0"/>
                <a:cs typeface="Times New Roman" panose="02020603050405020304" pitchFamily="18" charset="0"/>
              </a:rPr>
              <a:t>Safeguarding Governor</a:t>
            </a:r>
          </a:p>
        </p:txBody>
      </p:sp>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b="14091"/>
          <a:stretch/>
        </p:blipFill>
        <p:spPr>
          <a:xfrm>
            <a:off x="7158646" y="403005"/>
            <a:ext cx="648050" cy="715801"/>
          </a:xfrm>
          <a:prstGeom prst="rect">
            <a:avLst/>
          </a:prstGeom>
        </p:spPr>
      </p:pic>
      <p:sp>
        <p:nvSpPr>
          <p:cNvPr id="16" name="Text Box 33"/>
          <p:cNvSpPr txBox="1"/>
          <p:nvPr/>
        </p:nvSpPr>
        <p:spPr>
          <a:xfrm>
            <a:off x="7179436" y="1129862"/>
            <a:ext cx="627260" cy="5457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Miss Maddison</a:t>
            </a:r>
            <a:endParaRPr lang="en-GB" sz="800" dirty="0" smtClean="0">
              <a:latin typeface="Calibri" panose="020F0502020204030204" pitchFamily="34" charset="0"/>
              <a:ea typeface="Calibri" panose="020F0502020204030204" pitchFamily="34" charset="0"/>
              <a:cs typeface="Times New Roman" panose="02020603050405020304" pitchFamily="18" charset="0"/>
            </a:endParaRPr>
          </a:p>
          <a:p>
            <a:pPr algn="ctr"/>
            <a:r>
              <a:rPr lang="en-GB" sz="800" dirty="0" smtClean="0">
                <a:effectLst/>
                <a:latin typeface="Calibri" panose="020F0502020204030204" pitchFamily="34" charset="0"/>
                <a:ea typeface="Calibri" panose="020F0502020204030204" pitchFamily="34" charset="0"/>
                <a:cs typeface="Times New Roman" panose="02020603050405020304" pitchFamily="18" charset="0"/>
              </a:rPr>
              <a:t>DDSL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54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1911306" y="52043"/>
            <a:ext cx="5618700" cy="100095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t>Attendance Target 96% +</a:t>
            </a:r>
            <a:endParaRPr sz="3600" dirty="0"/>
          </a:p>
        </p:txBody>
      </p:sp>
      <p:sp>
        <p:nvSpPr>
          <p:cNvPr id="19" name="Text Box 60"/>
          <p:cNvSpPr txBox="1"/>
          <p:nvPr/>
        </p:nvSpPr>
        <p:spPr>
          <a:xfrm>
            <a:off x="2464721" y="996778"/>
            <a:ext cx="4511870" cy="3169977"/>
          </a:xfrm>
          <a:prstGeom prst="rect">
            <a:avLst/>
          </a:prstGeom>
          <a:solidFill>
            <a:schemeClr val="accent6">
              <a:lumMod val="60000"/>
              <a:lumOff val="40000"/>
            </a:schemeClr>
          </a:solidFill>
          <a:ln w="57150">
            <a:solidFill>
              <a:srgbClr val="00B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pPr algn="ctr"/>
            <a:endParaRPr lang="en-GB" dirty="0"/>
          </a:p>
          <a:p>
            <a:pPr algn="ctr"/>
            <a:r>
              <a:rPr lang="en-GB" dirty="0" smtClean="0"/>
              <a:t>Being </a:t>
            </a:r>
            <a:r>
              <a:rPr lang="en-GB" dirty="0"/>
              <a:t>in school is important to your child's academic achievement, wellbeing, and wider development. There is evidence to suggest that regular school attendance is a key mechanism to support children and young people's educational, economic and social outcomes.</a:t>
            </a:r>
          </a:p>
        </p:txBody>
      </p:sp>
      <p:graphicFrame>
        <p:nvGraphicFramePr>
          <p:cNvPr id="5" name="Table 4"/>
          <p:cNvGraphicFramePr>
            <a:graphicFrameLocks noGrp="1"/>
          </p:cNvGraphicFramePr>
          <p:nvPr>
            <p:extLst>
              <p:ext uri="{D42A27DB-BD31-4B8C-83A1-F6EECF244321}">
                <p14:modId xmlns:p14="http://schemas.microsoft.com/office/powerpoint/2010/main" val="992239902"/>
              </p:ext>
            </p:extLst>
          </p:nvPr>
        </p:nvGraphicFramePr>
        <p:xfrm>
          <a:off x="3306193" y="1128696"/>
          <a:ext cx="2828925" cy="1458438"/>
        </p:xfrm>
        <a:graphic>
          <a:graphicData uri="http://schemas.openxmlformats.org/drawingml/2006/table">
            <a:tbl>
              <a:tblPr firstRow="1" firstCol="1" bandRow="1">
                <a:tableStyleId>{2D5ABB26-0587-4C30-8999-92F81FD0307C}</a:tableStyleId>
              </a:tblPr>
              <a:tblGrid>
                <a:gridCol w="706755">
                  <a:extLst>
                    <a:ext uri="{9D8B030D-6E8A-4147-A177-3AD203B41FA5}">
                      <a16:colId xmlns:a16="http://schemas.microsoft.com/office/drawing/2014/main" val="3345286834"/>
                    </a:ext>
                  </a:extLst>
                </a:gridCol>
                <a:gridCol w="798042">
                  <a:extLst>
                    <a:ext uri="{9D8B030D-6E8A-4147-A177-3AD203B41FA5}">
                      <a16:colId xmlns:a16="http://schemas.microsoft.com/office/drawing/2014/main" val="631979182"/>
                    </a:ext>
                  </a:extLst>
                </a:gridCol>
                <a:gridCol w="616738">
                  <a:extLst>
                    <a:ext uri="{9D8B030D-6E8A-4147-A177-3AD203B41FA5}">
                      <a16:colId xmlns:a16="http://schemas.microsoft.com/office/drawing/2014/main" val="737182515"/>
                    </a:ext>
                  </a:extLst>
                </a:gridCol>
                <a:gridCol w="707390">
                  <a:extLst>
                    <a:ext uri="{9D8B030D-6E8A-4147-A177-3AD203B41FA5}">
                      <a16:colId xmlns:a16="http://schemas.microsoft.com/office/drawing/2014/main" val="1220325313"/>
                    </a:ext>
                  </a:extLst>
                </a:gridCol>
              </a:tblGrid>
              <a:tr h="243073">
                <a:tc>
                  <a:txBody>
                    <a:body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GB" sz="1100" dirty="0" smtClean="0">
                          <a:solidFill>
                            <a:schemeClr val="bg2"/>
                          </a:solidFill>
                          <a:effectLst/>
                        </a:rPr>
                        <a:t>Beech</a:t>
                      </a:r>
                      <a:endParaRPr lang="en-GB" sz="9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100" dirty="0" smtClean="0">
                          <a:solidFill>
                            <a:schemeClr val="bg2"/>
                          </a:solidFill>
                          <a:effectLst/>
                        </a:rPr>
                        <a:t>Sycamore</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GB" sz="1100" dirty="0" smtClean="0">
                          <a:solidFill>
                            <a:schemeClr val="bg2"/>
                          </a:solidFill>
                          <a:effectLst/>
                        </a:rPr>
                        <a:t> Hazel </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100" dirty="0" smtClean="0">
                          <a:solidFill>
                            <a:schemeClr val="bg2"/>
                          </a:solidFill>
                          <a:effectLst/>
                        </a:rPr>
                        <a:t>Oak</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024828"/>
                  </a:ext>
                </a:extLst>
              </a:tr>
              <a:tr h="243073">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93%</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93%</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96%</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93%</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0739"/>
                  </a:ext>
                </a:extLst>
              </a:tr>
              <a:tr h="243073">
                <a:tc>
                  <a:txBody>
                    <a:bodyPr/>
                    <a:lstStyle/>
                    <a:p>
                      <a:pPr algn="ctr">
                        <a:lnSpc>
                          <a:spcPct val="107000"/>
                        </a:lnSpc>
                        <a:spcAft>
                          <a:spcPts val="0"/>
                        </a:spcAft>
                      </a:pPr>
                      <a:r>
                        <a:rPr lang="en-GB" sz="1100">
                          <a:solidFill>
                            <a:schemeClr val="bg2"/>
                          </a:solidFill>
                          <a:effectLst/>
                        </a:rPr>
                        <a:t>Chestnut</a:t>
                      </a:r>
                      <a:endParaRPr lang="en-GB" sz="11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Elm</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100" dirty="0" smtClean="0">
                          <a:solidFill>
                            <a:schemeClr val="bg2"/>
                          </a:solidFill>
                          <a:effectLst/>
                        </a:rPr>
                        <a:t>Rowan</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100" dirty="0">
                          <a:solidFill>
                            <a:schemeClr val="bg2"/>
                          </a:solidFill>
                          <a:effectLst/>
                        </a:rPr>
                        <a:t>Cedar</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3298232"/>
                  </a:ext>
                </a:extLst>
              </a:tr>
              <a:tr h="243073">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95%</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95%</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97%</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GB" sz="1200" dirty="0" smtClean="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93%</a:t>
                      </a:r>
                      <a:endParaRPr lang="en-GB"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5777576"/>
                  </a:ext>
                </a:extLst>
              </a:tr>
              <a:tr h="243073">
                <a:tc gridSpan="4">
                  <a:txBody>
                    <a:bodyPr/>
                    <a:lstStyle/>
                    <a:p>
                      <a:pPr algn="ctr">
                        <a:lnSpc>
                          <a:spcPct val="107000"/>
                        </a:lnSpc>
                        <a:spcAft>
                          <a:spcPts val="0"/>
                        </a:spcAft>
                      </a:pPr>
                      <a:r>
                        <a:rPr lang="en-GB" sz="1100" dirty="0">
                          <a:solidFill>
                            <a:schemeClr val="bg2"/>
                          </a:solidFill>
                          <a:effectLst/>
                        </a:rPr>
                        <a:t>Whole school </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54911507"/>
                  </a:ext>
                </a:extLst>
              </a:tr>
              <a:tr h="243073">
                <a:tc gridSpan="4">
                  <a:txBody>
                    <a:bodyPr/>
                    <a:lstStyle/>
                    <a:p>
                      <a:pPr algn="ctr">
                        <a:lnSpc>
                          <a:spcPct val="107000"/>
                        </a:lnSpc>
                        <a:spcAft>
                          <a:spcPts val="0"/>
                        </a:spcAft>
                      </a:pPr>
                      <a:r>
                        <a:rPr lang="en-GB" sz="1200" dirty="0" smtClean="0">
                          <a:solidFill>
                            <a:schemeClr val="bg2"/>
                          </a:solidFill>
                          <a:effectLst/>
                        </a:rPr>
                        <a:t>94</a:t>
                      </a:r>
                      <a:r>
                        <a:rPr lang="en-GB" sz="1100" dirty="0" smtClean="0">
                          <a:solidFill>
                            <a:schemeClr val="bg2"/>
                          </a:solidFill>
                          <a:effectLst/>
                        </a:rPr>
                        <a:t>%</a:t>
                      </a:r>
                      <a:endParaRPr lang="en-GB" sz="11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90965131"/>
                  </a:ext>
                </a:extLst>
              </a:tr>
            </a:tbl>
          </a:graphicData>
        </a:graphic>
      </p:graphicFrame>
      <p:sp>
        <p:nvSpPr>
          <p:cNvPr id="2" name="Horizontal Scroll 1"/>
          <p:cNvSpPr/>
          <p:nvPr/>
        </p:nvSpPr>
        <p:spPr>
          <a:xfrm>
            <a:off x="1758935" y="4002351"/>
            <a:ext cx="5923438" cy="976745"/>
          </a:xfrm>
          <a:prstGeom prst="horizontalScroll">
            <a:avLst/>
          </a:prstGeom>
          <a:solidFill>
            <a:schemeClr val="tx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096950" y="4290669"/>
            <a:ext cx="5247409" cy="400110"/>
          </a:xfrm>
          <a:prstGeom prst="rect">
            <a:avLst/>
          </a:prstGeom>
          <a:noFill/>
        </p:spPr>
        <p:txBody>
          <a:bodyPr wrap="square" rtlCol="0">
            <a:spAutoFit/>
          </a:bodyPr>
          <a:lstStyle/>
          <a:p>
            <a:r>
              <a:rPr lang="en-GB" sz="2000" dirty="0" smtClean="0"/>
              <a:t>Well done Rowan class – our best attenders!</a:t>
            </a:r>
            <a:endParaRPr lang="en-GB" sz="2000" dirty="0"/>
          </a:p>
        </p:txBody>
      </p:sp>
    </p:spTree>
    <p:extLst>
      <p:ext uri="{BB962C8B-B14F-4D97-AF65-F5344CB8AC3E}">
        <p14:creationId xmlns:p14="http://schemas.microsoft.com/office/powerpoint/2010/main" val="2387156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11700" y="226816"/>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dirty="0" smtClean="0"/>
              <a:t>Important Upcoming Events to Note:</a:t>
            </a:r>
            <a:endParaRPr sz="2500" dirty="0"/>
          </a:p>
        </p:txBody>
      </p:sp>
      <p:sp>
        <p:nvSpPr>
          <p:cNvPr id="2" name="TextBox 1"/>
          <p:cNvSpPr txBox="1"/>
          <p:nvPr/>
        </p:nvSpPr>
        <p:spPr>
          <a:xfrm>
            <a:off x="950768" y="685216"/>
            <a:ext cx="4182341" cy="3970318"/>
          </a:xfrm>
          <a:prstGeom prst="rect">
            <a:avLst/>
          </a:prstGeom>
          <a:noFill/>
        </p:spPr>
        <p:txBody>
          <a:bodyPr wrap="square" rtlCol="0">
            <a:spAutoFit/>
          </a:bodyPr>
          <a:lstStyle/>
          <a:p>
            <a:endParaRPr lang="en-GB" dirty="0" smtClean="0"/>
          </a:p>
          <a:p>
            <a:endParaRPr lang="en-GB" dirty="0" smtClean="0"/>
          </a:p>
          <a:p>
            <a:r>
              <a:rPr lang="en-GB" b="1" dirty="0" smtClean="0"/>
              <a:t>Sports </a:t>
            </a:r>
            <a:r>
              <a:rPr lang="en-GB" b="1" dirty="0" smtClean="0"/>
              <a:t>Days:</a:t>
            </a:r>
          </a:p>
          <a:p>
            <a:endParaRPr lang="en-GB" dirty="0"/>
          </a:p>
          <a:p>
            <a:r>
              <a:rPr lang="en-GB" dirty="0" smtClean="0"/>
              <a:t>EYFS – Monday 7 July @ 9:30 St Bede’s field</a:t>
            </a:r>
          </a:p>
          <a:p>
            <a:endParaRPr lang="en-GB" dirty="0"/>
          </a:p>
          <a:p>
            <a:r>
              <a:rPr lang="en-GB" dirty="0" smtClean="0"/>
              <a:t>Years 1, 2 &amp; 3 – Tuesday 8 July @ 9:30 St Benet </a:t>
            </a:r>
            <a:r>
              <a:rPr lang="en-GB" dirty="0" err="1" smtClean="0"/>
              <a:t>Biscop’s</a:t>
            </a:r>
            <a:r>
              <a:rPr lang="en-GB" dirty="0" smtClean="0"/>
              <a:t> field</a:t>
            </a:r>
          </a:p>
          <a:p>
            <a:endParaRPr lang="en-GB" dirty="0"/>
          </a:p>
          <a:p>
            <a:r>
              <a:rPr lang="en-GB" dirty="0" smtClean="0"/>
              <a:t>Years 4, 5 &amp; 6 – Thursday 10 July @ 1:30 St Benet </a:t>
            </a:r>
            <a:r>
              <a:rPr lang="en-GB" dirty="0" err="1" smtClean="0"/>
              <a:t>Biscop’s</a:t>
            </a:r>
            <a:r>
              <a:rPr lang="en-GB" dirty="0" smtClean="0"/>
              <a:t> field</a:t>
            </a:r>
            <a:endParaRPr lang="en-GB" dirty="0"/>
          </a:p>
          <a:p>
            <a:endParaRPr lang="en-GB" dirty="0" smtClean="0"/>
          </a:p>
          <a:p>
            <a:endParaRPr lang="en-GB" dirty="0"/>
          </a:p>
          <a:p>
            <a:r>
              <a:rPr lang="en-GB" b="1" dirty="0" smtClean="0"/>
              <a:t>Y6 Leaving:</a:t>
            </a:r>
          </a:p>
          <a:p>
            <a:endParaRPr lang="en-GB" dirty="0"/>
          </a:p>
          <a:p>
            <a:r>
              <a:rPr lang="en-GB" dirty="0" smtClean="0"/>
              <a:t>Performance – Wednesday 9 July @ 5pm</a:t>
            </a:r>
          </a:p>
          <a:p>
            <a:endParaRPr lang="en-GB" dirty="0"/>
          </a:p>
          <a:p>
            <a:r>
              <a:rPr lang="en-GB" dirty="0" smtClean="0"/>
              <a:t>Assembly – Wednesday 16 July @ 2pm</a:t>
            </a:r>
            <a:endParaRPr lang="en-GB" dirty="0"/>
          </a:p>
        </p:txBody>
      </p:sp>
      <p:sp>
        <p:nvSpPr>
          <p:cNvPr id="4" name="TextBox 3"/>
          <p:cNvSpPr txBox="1"/>
          <p:nvPr/>
        </p:nvSpPr>
        <p:spPr>
          <a:xfrm>
            <a:off x="5226627" y="916502"/>
            <a:ext cx="3096491" cy="3539430"/>
          </a:xfrm>
          <a:prstGeom prst="rect">
            <a:avLst/>
          </a:prstGeom>
          <a:noFill/>
        </p:spPr>
        <p:txBody>
          <a:bodyPr wrap="square" rtlCol="0">
            <a:spAutoFit/>
          </a:bodyPr>
          <a:lstStyle/>
          <a:p>
            <a:r>
              <a:rPr lang="en-GB" b="1" dirty="0"/>
              <a:t>Class assemblies:</a:t>
            </a:r>
          </a:p>
          <a:p>
            <a:endParaRPr lang="en-GB" dirty="0"/>
          </a:p>
          <a:p>
            <a:endParaRPr lang="en-GB" dirty="0"/>
          </a:p>
          <a:p>
            <a:r>
              <a:rPr lang="en-GB" dirty="0"/>
              <a:t>Nursery – July 2</a:t>
            </a:r>
            <a:r>
              <a:rPr lang="en-GB" baseline="30000" dirty="0"/>
              <a:t>nd</a:t>
            </a:r>
            <a:r>
              <a:rPr lang="en-GB" dirty="0"/>
              <a:t> @ 9am</a:t>
            </a:r>
          </a:p>
          <a:p>
            <a:endParaRPr lang="en-GB" dirty="0"/>
          </a:p>
          <a:p>
            <a:r>
              <a:rPr lang="en-GB" dirty="0"/>
              <a:t>Y1 – July 4</a:t>
            </a:r>
            <a:r>
              <a:rPr lang="en-GB" baseline="30000" dirty="0"/>
              <a:t>th</a:t>
            </a:r>
            <a:r>
              <a:rPr lang="en-GB" dirty="0"/>
              <a:t> @ 9am</a:t>
            </a:r>
          </a:p>
          <a:p>
            <a:endParaRPr lang="en-GB" dirty="0"/>
          </a:p>
          <a:p>
            <a:r>
              <a:rPr lang="en-GB" dirty="0"/>
              <a:t>Y6 – July 16</a:t>
            </a:r>
            <a:r>
              <a:rPr lang="en-GB" baseline="30000" dirty="0"/>
              <a:t>th</a:t>
            </a:r>
            <a:r>
              <a:rPr lang="en-GB" dirty="0"/>
              <a:t> @ </a:t>
            </a:r>
            <a:r>
              <a:rPr lang="en-GB" dirty="0" smtClean="0"/>
              <a:t>2pm</a:t>
            </a:r>
          </a:p>
          <a:p>
            <a:endParaRPr lang="en-GB" dirty="0"/>
          </a:p>
          <a:p>
            <a:r>
              <a:rPr lang="en-GB" b="1" dirty="0" smtClean="0"/>
              <a:t>Transition day:</a:t>
            </a:r>
          </a:p>
          <a:p>
            <a:endParaRPr lang="en-GB" dirty="0"/>
          </a:p>
          <a:p>
            <a:r>
              <a:rPr lang="en-GB" dirty="0" smtClean="0"/>
              <a:t>Tuesday 1</a:t>
            </a:r>
            <a:r>
              <a:rPr lang="en-GB" baseline="30000" dirty="0" smtClean="0"/>
              <a:t>st</a:t>
            </a:r>
            <a:r>
              <a:rPr lang="en-GB" dirty="0" smtClean="0"/>
              <a:t> July</a:t>
            </a:r>
          </a:p>
          <a:p>
            <a:endParaRPr lang="en-GB" dirty="0"/>
          </a:p>
          <a:p>
            <a:r>
              <a:rPr lang="en-GB" b="1" dirty="0" smtClean="0"/>
              <a:t>Reception Graduation:</a:t>
            </a:r>
          </a:p>
          <a:p>
            <a:endParaRPr lang="en-GB" dirty="0"/>
          </a:p>
          <a:p>
            <a:r>
              <a:rPr lang="en-GB" dirty="0" smtClean="0"/>
              <a:t>Tuesday 15 July @ 9:15</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Google Shape;121;p22"/>
          <p:cNvSpPr txBox="1">
            <a:spLocks noGrp="1"/>
          </p:cNvSpPr>
          <p:nvPr>
            <p:ph type="title"/>
          </p:nvPr>
        </p:nvSpPr>
        <p:spPr>
          <a:xfrm>
            <a:off x="176616" y="861245"/>
            <a:ext cx="4322645"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500" dirty="0" smtClean="0"/>
              <a:t>Bedlington Family Hub</a:t>
            </a:r>
            <a:endParaRPr sz="2500" dirty="0"/>
          </a:p>
        </p:txBody>
      </p:sp>
      <p:sp>
        <p:nvSpPr>
          <p:cNvPr id="3" name="Rectangle 2"/>
          <p:cNvSpPr/>
          <p:nvPr/>
        </p:nvSpPr>
        <p:spPr>
          <a:xfrm>
            <a:off x="4987637" y="124691"/>
            <a:ext cx="3969328" cy="4894118"/>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46767" y="1526880"/>
            <a:ext cx="4182341" cy="2246769"/>
          </a:xfrm>
          <a:prstGeom prst="rect">
            <a:avLst/>
          </a:prstGeom>
          <a:noFill/>
        </p:spPr>
        <p:txBody>
          <a:bodyPr wrap="square" rtlCol="0">
            <a:spAutoFit/>
          </a:bodyPr>
          <a:lstStyle/>
          <a:p>
            <a:endParaRPr lang="en-GB" dirty="0" smtClean="0"/>
          </a:p>
          <a:p>
            <a:pPr algn="ctr"/>
            <a:r>
              <a:rPr lang="en-GB" dirty="0" smtClean="0"/>
              <a:t>Bedlington Family Hub have lots of great things on offer for parents and children. </a:t>
            </a:r>
          </a:p>
          <a:p>
            <a:pPr algn="ctr"/>
            <a:endParaRPr lang="en-GB" dirty="0"/>
          </a:p>
          <a:p>
            <a:pPr algn="ctr"/>
            <a:r>
              <a:rPr lang="en-GB" dirty="0" smtClean="0"/>
              <a:t>Pop in Tuesday is a great opportunity to go for a chat and learn more about what they offer.</a:t>
            </a:r>
          </a:p>
          <a:p>
            <a:pPr algn="ctr"/>
            <a:endParaRPr lang="en-GB" dirty="0"/>
          </a:p>
          <a:p>
            <a:pPr algn="ctr"/>
            <a:r>
              <a:rPr lang="en-GB" dirty="0" smtClean="0"/>
              <a:t>Representatives from the family hub will be attending our upcoming parent evenings. Please talk to them and see what they have to offer. </a:t>
            </a:r>
            <a:endParaRPr lang="en-GB" dirty="0"/>
          </a:p>
        </p:txBody>
      </p:sp>
    </p:spTree>
    <p:extLst>
      <p:ext uri="{BB962C8B-B14F-4D97-AF65-F5344CB8AC3E}">
        <p14:creationId xmlns:p14="http://schemas.microsoft.com/office/powerpoint/2010/main" val="46517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Shape 153"/>
        <p:cNvGrpSpPr/>
        <p:nvPr/>
      </p:nvGrpSpPr>
      <p:grpSpPr>
        <a:xfrm>
          <a:off x="0" y="0"/>
          <a:ext cx="0" cy="0"/>
          <a:chOff x="0" y="0"/>
          <a:chExt cx="0" cy="0"/>
        </a:xfrm>
      </p:grpSpPr>
      <p:sp>
        <p:nvSpPr>
          <p:cNvPr id="8" name="Rectangle 7"/>
          <p:cNvSpPr/>
          <p:nvPr/>
        </p:nvSpPr>
        <p:spPr>
          <a:xfrm>
            <a:off x="374073" y="164896"/>
            <a:ext cx="4088671" cy="165351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0" name="Text Box 2"/>
          <p:cNvSpPr txBox="1">
            <a:spLocks noChangeArrowheads="1"/>
          </p:cNvSpPr>
          <p:nvPr/>
        </p:nvSpPr>
        <p:spPr bwMode="auto">
          <a:xfrm>
            <a:off x="212255" y="2056041"/>
            <a:ext cx="4110363" cy="2962767"/>
          </a:xfrm>
          <a:prstGeom prst="rect">
            <a:avLst/>
          </a:prstGeom>
          <a:solidFill>
            <a:schemeClr val="accent1">
              <a:lumMod val="20000"/>
              <a:lumOff val="80000"/>
              <a:alpha val="96078"/>
            </a:schemeClr>
          </a:solidFill>
          <a:ln w="28575">
            <a:solidFill>
              <a:schemeClr val="accent1">
                <a:lumMod val="50000"/>
              </a:schemeClr>
            </a:solidFill>
            <a:miter lim="800000"/>
            <a:headEnd/>
            <a:tailEnd/>
          </a:ln>
        </p:spPr>
        <p:txBody>
          <a:bodyPr rot="0" vert="horz" wrap="square" lIns="91440" tIns="45720" rIns="91440" bIns="45720" anchor="t" anchorCtr="0">
            <a:noAutofit/>
          </a:bodyPr>
          <a:lstStyle/>
          <a:p>
            <a:pPr algn="ctr">
              <a:lnSpc>
                <a:spcPct val="107000"/>
              </a:lnSpc>
              <a:spcAft>
                <a:spcPts val="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Clothes Bank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200" dirty="0">
                <a:effectLst/>
                <a:latin typeface="+mn-lt"/>
                <a:ea typeface="Calibri" panose="020F0502020204030204" pitchFamily="34" charset="0"/>
                <a:cs typeface="Times New Roman" panose="02020603050405020304" pitchFamily="18" charset="0"/>
              </a:rPr>
              <a:t>We are working in partnership with the Clothes Bank at Hope Church Bedlington. They accept children’s uniform, fancy dress, Christmas jumpers and clothing in good condition</a:t>
            </a:r>
            <a:r>
              <a:rPr lang="en-GB" sz="1200" dirty="0" smtClean="0">
                <a:effectLst/>
                <a:latin typeface="+mn-lt"/>
                <a:ea typeface="Calibri" panose="020F0502020204030204" pitchFamily="34" charset="0"/>
                <a:cs typeface="Times New Roman" panose="02020603050405020304" pitchFamily="18" charset="0"/>
              </a:rPr>
              <a:t>.</a:t>
            </a:r>
          </a:p>
          <a:p>
            <a:pPr algn="ctr">
              <a:lnSpc>
                <a:spcPct val="107000"/>
              </a:lnSpc>
              <a:spcAft>
                <a:spcPts val="0"/>
              </a:spcAft>
            </a:pPr>
            <a:endParaRPr lang="en-GB" sz="1200" dirty="0" smtClean="0">
              <a:effectLst/>
              <a:latin typeface="+mn-lt"/>
              <a:ea typeface="Calibri" panose="020F0502020204030204" pitchFamily="34" charset="0"/>
              <a:cs typeface="Times New Roman" panose="02020603050405020304" pitchFamily="18" charset="0"/>
            </a:endParaRPr>
          </a:p>
          <a:p>
            <a:pPr algn="ctr">
              <a:lnSpc>
                <a:spcPct val="107000"/>
              </a:lnSpc>
            </a:pPr>
            <a:r>
              <a:rPr lang="en-GB" sz="1200" dirty="0" smtClean="0">
                <a:latin typeface="+mn-lt"/>
                <a:ea typeface="Calibri" panose="020F0502020204030204" pitchFamily="34" charset="0"/>
                <a:cs typeface="Times New Roman" panose="02020603050405020304" pitchFamily="18" charset="0"/>
              </a:rPr>
              <a:t>They are</a:t>
            </a:r>
            <a:r>
              <a:rPr lang="en-GB" sz="1200" dirty="0" smtClean="0">
                <a:latin typeface="+mn-lt"/>
              </a:rPr>
              <a:t> </a:t>
            </a:r>
            <a:r>
              <a:rPr lang="en-GB" sz="1200" dirty="0">
                <a:latin typeface="+mn-lt"/>
              </a:rPr>
              <a:t>in need of white Polo shirts and </a:t>
            </a:r>
            <a:r>
              <a:rPr lang="en-GB" sz="1200" dirty="0" smtClean="0">
                <a:latin typeface="+mn-lt"/>
              </a:rPr>
              <a:t>shirts</a:t>
            </a:r>
          </a:p>
          <a:p>
            <a:pPr algn="ctr">
              <a:lnSpc>
                <a:spcPct val="107000"/>
              </a:lnSpc>
            </a:pPr>
            <a:r>
              <a:rPr lang="en-GB" sz="1200" dirty="0">
                <a:latin typeface="+mn-lt"/>
              </a:rPr>
              <a:t>In the months of February 2024 and January 2025 </a:t>
            </a:r>
            <a:r>
              <a:rPr lang="en-GB" sz="1200" dirty="0" smtClean="0">
                <a:latin typeface="+mn-lt"/>
              </a:rPr>
              <a:t>they </a:t>
            </a:r>
            <a:r>
              <a:rPr lang="en-GB" sz="1200" dirty="0">
                <a:latin typeface="+mn-lt"/>
              </a:rPr>
              <a:t>welcomed 735 visitors and have given out almost 2100 items of uniform and </a:t>
            </a:r>
            <a:r>
              <a:rPr lang="en-GB" sz="1200" dirty="0" smtClean="0">
                <a:latin typeface="+mn-lt"/>
              </a:rPr>
              <a:t>children’s </a:t>
            </a:r>
            <a:r>
              <a:rPr lang="en-GB" sz="1200" dirty="0">
                <a:latin typeface="+mn-lt"/>
              </a:rPr>
              <a:t>clothing, which means, </a:t>
            </a:r>
            <a:r>
              <a:rPr lang="en-GB" sz="1200" dirty="0" smtClean="0">
                <a:latin typeface="+mn-lt"/>
              </a:rPr>
              <a:t>they </a:t>
            </a:r>
            <a:r>
              <a:rPr lang="en-GB" sz="1200" dirty="0">
                <a:latin typeface="+mn-lt"/>
              </a:rPr>
              <a:t>have prevented them being thrown away and going to landfill.  </a:t>
            </a:r>
            <a:endParaRPr lang="en-GB" sz="1200" dirty="0" smtClean="0">
              <a:latin typeface="+mn-lt"/>
            </a:endParaRPr>
          </a:p>
          <a:p>
            <a:pPr algn="ctr">
              <a:lnSpc>
                <a:spcPct val="107000"/>
              </a:lnSpc>
            </a:pPr>
            <a:endParaRPr lang="en-GB" sz="1200" dirty="0">
              <a:effectLst/>
              <a:latin typeface="+mn-lt"/>
              <a:ea typeface="Calibri" panose="020F0502020204030204" pitchFamily="34" charset="0"/>
              <a:cs typeface="Times New Roman" panose="02020603050405020304" pitchFamily="18" charset="0"/>
            </a:endParaRPr>
          </a:p>
          <a:p>
            <a:pPr algn="ctr">
              <a:lnSpc>
                <a:spcPct val="107000"/>
              </a:lnSpc>
            </a:pPr>
            <a:r>
              <a:rPr lang="en-GB" sz="1200" dirty="0" smtClean="0">
                <a:latin typeface="+mn-lt"/>
                <a:ea typeface="Calibri" panose="020F0502020204030204" pitchFamily="34" charset="0"/>
                <a:cs typeface="Times New Roman" panose="02020603050405020304" pitchFamily="18" charset="0"/>
              </a:rPr>
              <a:t>Please use them instead of buying new.</a:t>
            </a:r>
            <a:endParaRPr lang="en-GB" sz="1200" dirty="0">
              <a:effectLst/>
              <a:latin typeface="+mn-lt"/>
              <a:ea typeface="Calibri" panose="020F0502020204030204" pitchFamily="34" charset="0"/>
              <a:cs typeface="Times New Roman" panose="02020603050405020304" pitchFamily="18" charset="0"/>
            </a:endParaRPr>
          </a:p>
        </p:txBody>
      </p:sp>
      <p:sp>
        <p:nvSpPr>
          <p:cNvPr id="12" name="Text Box 2"/>
          <p:cNvSpPr txBox="1">
            <a:spLocks noChangeArrowheads="1"/>
          </p:cNvSpPr>
          <p:nvPr/>
        </p:nvSpPr>
        <p:spPr bwMode="auto">
          <a:xfrm>
            <a:off x="4462744" y="101191"/>
            <a:ext cx="4530741" cy="4159081"/>
          </a:xfrm>
          <a:prstGeom prst="rect">
            <a:avLst/>
          </a:prstGeom>
          <a:solidFill>
            <a:srgbClr val="FF00FF"/>
          </a:solidFill>
          <a:ln w="38100">
            <a:solidFill>
              <a:srgbClr val="7030A0"/>
            </a:solidFill>
            <a:miter lim="800000"/>
            <a:headEnd/>
            <a:tailEnd/>
          </a:ln>
        </p:spPr>
        <p:txBody>
          <a:bodyPr rot="0" vert="horz" wrap="square" lIns="91440" tIns="45720" rIns="91440" bIns="45720" anchor="t" anchorCtr="0">
            <a:noAutofit/>
          </a:bodyPr>
          <a:lstStyle/>
          <a:p>
            <a:pPr algn="ctr">
              <a:lnSpc>
                <a:spcPct val="107000"/>
              </a:lnSpc>
              <a:spcAft>
                <a:spcPts val="0"/>
              </a:spcAft>
              <a:tabLst>
                <a:tab pos="2504440" algn="ctr"/>
              </a:tabLst>
            </a:pPr>
            <a:r>
              <a:rPr lang="en-GB" sz="1100" b="1" dirty="0">
                <a:effectLst/>
                <a:latin typeface="Calibri" panose="020F0502020204030204" pitchFamily="34" charset="0"/>
                <a:ea typeface="Calibri" panose="020F0502020204030204" pitchFamily="34" charset="0"/>
                <a:cs typeface="Calibri" panose="020F0502020204030204" pitchFamily="34" charset="0"/>
              </a:rPr>
              <a:t>Diary </a:t>
            </a:r>
            <a:r>
              <a:rPr lang="en-GB" sz="1100" b="1" dirty="0" smtClean="0">
                <a:effectLst/>
                <a:latin typeface="Calibri" panose="020F0502020204030204" pitchFamily="34" charset="0"/>
                <a:ea typeface="Calibri" panose="020F0502020204030204" pitchFamily="34" charset="0"/>
                <a:cs typeface="Calibri" panose="020F0502020204030204" pitchFamily="34" charset="0"/>
              </a:rPr>
              <a:t>Dates</a:t>
            </a:r>
          </a:p>
          <a:p>
            <a:pPr algn="ctr">
              <a:lnSpc>
                <a:spcPct val="107000"/>
              </a:lnSpc>
              <a:spcAft>
                <a:spcPts val="0"/>
              </a:spcAft>
              <a:tabLst>
                <a:tab pos="2504440" algn="ctr"/>
              </a:tabLs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n-GB" sz="1100" b="1" dirty="0" smtClean="0"/>
              <a:t>Tuesday </a:t>
            </a:r>
            <a:r>
              <a:rPr lang="en-GB" sz="1100" b="1" dirty="0" smtClean="0"/>
              <a:t>1 July </a:t>
            </a:r>
            <a:r>
              <a:rPr lang="en-GB" sz="1100" dirty="0" smtClean="0"/>
              <a:t>– Transition day</a:t>
            </a:r>
          </a:p>
          <a:p>
            <a:r>
              <a:rPr lang="en-GB" sz="1100" b="1" dirty="0" smtClean="0"/>
              <a:t>Wednesday 2 July </a:t>
            </a:r>
            <a:r>
              <a:rPr lang="en-GB" sz="1100" dirty="0" smtClean="0"/>
              <a:t>– Nursery class assembly @ 9am</a:t>
            </a:r>
          </a:p>
          <a:p>
            <a:r>
              <a:rPr lang="en-GB" sz="1100" b="1" dirty="0" smtClean="0"/>
              <a:t>Friday 4 July </a:t>
            </a:r>
            <a:r>
              <a:rPr lang="en-GB" sz="1100" dirty="0" smtClean="0"/>
              <a:t>– </a:t>
            </a:r>
            <a:r>
              <a:rPr lang="en-GB" sz="1100" dirty="0" smtClean="0"/>
              <a:t>Y1 class assembly @ 9am</a:t>
            </a:r>
          </a:p>
          <a:p>
            <a:r>
              <a:rPr lang="en-GB" sz="1100" b="1" dirty="0" smtClean="0"/>
              <a:t>Monday </a:t>
            </a:r>
            <a:r>
              <a:rPr lang="en-GB" sz="1100" b="1" dirty="0" smtClean="0"/>
              <a:t>7 July </a:t>
            </a:r>
            <a:r>
              <a:rPr lang="en-GB" sz="1100" dirty="0" smtClean="0"/>
              <a:t>– Nursery &amp; Reception Sports day @ 9:30</a:t>
            </a:r>
          </a:p>
          <a:p>
            <a:r>
              <a:rPr lang="en-GB" sz="1100" b="1" dirty="0" smtClean="0"/>
              <a:t>Tuesday  8 July </a:t>
            </a:r>
            <a:r>
              <a:rPr lang="en-GB" sz="1100" dirty="0" smtClean="0"/>
              <a:t>– Years 1, 2 &amp; 3 Sports day @ 9:30</a:t>
            </a:r>
          </a:p>
          <a:p>
            <a:r>
              <a:rPr lang="en-GB" sz="1100" b="1" dirty="0"/>
              <a:t>Tuesday 8 July </a:t>
            </a:r>
            <a:r>
              <a:rPr lang="en-GB" sz="1100" dirty="0"/>
              <a:t>– Reception Plessey Woods trip</a:t>
            </a:r>
          </a:p>
          <a:p>
            <a:r>
              <a:rPr lang="en-GB" sz="1100" b="1" dirty="0"/>
              <a:t>Wednesday 9 July </a:t>
            </a:r>
            <a:r>
              <a:rPr lang="en-GB" sz="1100" dirty="0"/>
              <a:t>– Y6 leavers’ play to parents @</a:t>
            </a:r>
            <a:r>
              <a:rPr lang="en-GB" sz="1100" dirty="0" smtClean="0"/>
              <a:t>5pm</a:t>
            </a:r>
          </a:p>
          <a:p>
            <a:r>
              <a:rPr lang="en-GB" sz="1100" b="1" dirty="0" smtClean="0"/>
              <a:t>Thursday 10 July </a:t>
            </a:r>
            <a:r>
              <a:rPr lang="en-GB" sz="1100" dirty="0" smtClean="0"/>
              <a:t>– music performance to parents </a:t>
            </a:r>
            <a:r>
              <a:rPr lang="en-GB" sz="1100" dirty="0" smtClean="0"/>
              <a:t>of children who have music lessons</a:t>
            </a:r>
            <a:endParaRPr lang="en-GB" sz="1100" dirty="0"/>
          </a:p>
          <a:p>
            <a:r>
              <a:rPr lang="en-GB" sz="1100" b="1" dirty="0" smtClean="0"/>
              <a:t>Thursday </a:t>
            </a:r>
            <a:r>
              <a:rPr lang="en-GB" sz="1100" b="1" dirty="0" smtClean="0"/>
              <a:t>10 July </a:t>
            </a:r>
            <a:r>
              <a:rPr lang="en-GB" sz="1100" dirty="0" smtClean="0"/>
              <a:t>– Years 4, 5 &amp; 6 Sports day @ </a:t>
            </a:r>
            <a:r>
              <a:rPr lang="en-GB" sz="1100" dirty="0" smtClean="0"/>
              <a:t>1:30</a:t>
            </a:r>
          </a:p>
          <a:p>
            <a:r>
              <a:rPr lang="en-GB" sz="1100" b="1" dirty="0" smtClean="0"/>
              <a:t>Friday 11 July </a:t>
            </a:r>
            <a:r>
              <a:rPr lang="en-GB" sz="1100" dirty="0" smtClean="0"/>
              <a:t>– Y1 and Y2 beach trip</a:t>
            </a:r>
            <a:endParaRPr lang="en-GB" sz="1100" dirty="0" smtClean="0"/>
          </a:p>
          <a:p>
            <a:r>
              <a:rPr lang="en-GB" sz="1100" b="1" dirty="0" smtClean="0"/>
              <a:t>Tuesday 15 July </a:t>
            </a:r>
            <a:r>
              <a:rPr lang="en-GB" sz="1100" dirty="0" smtClean="0"/>
              <a:t>– Reception Graduation event</a:t>
            </a:r>
          </a:p>
          <a:p>
            <a:r>
              <a:rPr lang="en-GB" sz="1100" b="1" dirty="0" smtClean="0"/>
              <a:t>Tuesday 15 July </a:t>
            </a:r>
            <a:r>
              <a:rPr lang="en-GB" sz="1100" dirty="0" smtClean="0"/>
              <a:t>– PTFA summer disco – more info soon</a:t>
            </a:r>
          </a:p>
          <a:p>
            <a:r>
              <a:rPr lang="en-GB" sz="1100" b="1" dirty="0" smtClean="0"/>
              <a:t>Wednesday 16 July </a:t>
            </a:r>
            <a:r>
              <a:rPr lang="en-GB" sz="1100" dirty="0" smtClean="0"/>
              <a:t>– Y6 leavers assembly to parents @</a:t>
            </a:r>
            <a:r>
              <a:rPr lang="en-GB" sz="1100" dirty="0" smtClean="0"/>
              <a:t>2pm</a:t>
            </a:r>
          </a:p>
          <a:p>
            <a:r>
              <a:rPr lang="en-GB" sz="1100" b="1" dirty="0" smtClean="0"/>
              <a:t>Thursday 17 July </a:t>
            </a:r>
            <a:r>
              <a:rPr lang="en-GB" sz="1100" dirty="0" smtClean="0"/>
              <a:t>– Best Of West End </a:t>
            </a:r>
            <a:r>
              <a:rPr lang="en-GB" sz="1100" dirty="0" err="1" smtClean="0"/>
              <a:t>Ceremoney</a:t>
            </a:r>
            <a:r>
              <a:rPr lang="en-GB" sz="1100" dirty="0" smtClean="0"/>
              <a:t> – children come to school in their best clothes for the awards. No room for parents unfortunately. </a:t>
            </a:r>
          </a:p>
          <a:p>
            <a:r>
              <a:rPr lang="en-GB" sz="1100" b="1" dirty="0" smtClean="0"/>
              <a:t>Friday 18 July </a:t>
            </a:r>
            <a:r>
              <a:rPr lang="en-GB" sz="1100" dirty="0" smtClean="0"/>
              <a:t>– </a:t>
            </a:r>
            <a:r>
              <a:rPr lang="en-GB" sz="1100" dirty="0" smtClean="0"/>
              <a:t>Children can bring in a toy. </a:t>
            </a:r>
          </a:p>
          <a:p>
            <a:r>
              <a:rPr lang="en-GB" sz="1100" b="1" dirty="0" smtClean="0"/>
              <a:t>Friday 18 July</a:t>
            </a:r>
            <a:r>
              <a:rPr lang="en-GB" sz="1100" dirty="0" smtClean="0"/>
              <a:t> @ 3:30 Y6 children leave through the hall doors through a corridor of staff and parents on the yard clapping them out.</a:t>
            </a:r>
            <a:endParaRPr lang="en-GB" sz="1100" dirty="0" smtClean="0"/>
          </a:p>
          <a:p>
            <a:endParaRPr lang="en-GB" dirty="0"/>
          </a:p>
          <a:p>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100"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Calibri" panose="020F0502020204030204" pitchFamily="34" charset="0"/>
              </a:rPr>
              <a:t> </a:t>
            </a: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2504440" algn="ctr"/>
              </a:tabLst>
            </a:pPr>
            <a:r>
              <a:rPr lang="en-GB" sz="1100" b="1"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p:cNvSpPr txBox="1">
            <a:spLocks noChangeArrowheads="1"/>
          </p:cNvSpPr>
          <p:nvPr/>
        </p:nvSpPr>
        <p:spPr bwMode="auto">
          <a:xfrm>
            <a:off x="4462744" y="4343399"/>
            <a:ext cx="4530741" cy="685800"/>
          </a:xfrm>
          <a:prstGeom prst="rect">
            <a:avLst/>
          </a:prstGeom>
          <a:solidFill>
            <a:srgbClr val="FF00FF"/>
          </a:solidFill>
          <a:ln w="38100">
            <a:solidFill>
              <a:srgbClr val="7030A0"/>
            </a:solidFill>
            <a:miter lim="800000"/>
            <a:headEnd/>
            <a:tailEnd/>
          </a:ln>
        </p:spPr>
        <p:txBody>
          <a:bodyPr rot="0" vert="horz" wrap="square" lIns="91440" tIns="45720" rIns="91440" bIns="45720" anchor="t" anchorCtr="0">
            <a:noAutofit/>
          </a:bodyPr>
          <a:lstStyle/>
          <a:p>
            <a:pPr algn="ctr">
              <a:lnSpc>
                <a:spcPct val="107000"/>
              </a:lnSpc>
              <a:spcAft>
                <a:spcPts val="0"/>
              </a:spcAft>
              <a:tabLst>
                <a:tab pos="2504440" algn="ctr"/>
              </a:tabLst>
            </a:pPr>
            <a:r>
              <a:rPr lang="en-GB" sz="1200" b="1" dirty="0" smtClean="0">
                <a:effectLst/>
                <a:latin typeface="Calibri" panose="020F0502020204030204" pitchFamily="34" charset="0"/>
                <a:ea typeface="Calibri" panose="020F0502020204030204" pitchFamily="34" charset="0"/>
                <a:cs typeface="Calibri" panose="020F0502020204030204" pitchFamily="34" charset="0"/>
              </a:rPr>
              <a:t>Opening hours</a:t>
            </a:r>
            <a:r>
              <a:rPr lang="en-GB" sz="1200" dirty="0" smtClean="0">
                <a:effectLst/>
                <a:latin typeface="Calibri" panose="020F0502020204030204" pitchFamily="34" charset="0"/>
                <a:ea typeface="Calibri" panose="020F0502020204030204" pitchFamily="34" charset="0"/>
                <a:cs typeface="Calibri" panose="020F0502020204030204" pitchFamily="34" charset="0"/>
              </a:rPr>
              <a:t> </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200" dirty="0" smtClean="0">
                <a:effectLst/>
                <a:latin typeface="Calibri" panose="020F0502020204030204" pitchFamily="34" charset="0"/>
                <a:ea typeface="Calibri" panose="020F0502020204030204" pitchFamily="34" charset="0"/>
                <a:cs typeface="Calibri" panose="020F0502020204030204" pitchFamily="34" charset="0"/>
              </a:rPr>
              <a:t> </a:t>
            </a:r>
            <a:r>
              <a:rPr lang="en-GB" sz="1200" b="1" dirty="0" smtClean="0">
                <a:latin typeface="Calibri" panose="020F0502020204030204" pitchFamily="34" charset="0"/>
                <a:ea typeface="Calibri" panose="020F0502020204030204" pitchFamily="34" charset="0"/>
                <a:cs typeface="Calibri" panose="020F0502020204030204" pitchFamily="34" charset="0"/>
              </a:rPr>
              <a:t>Friday </a:t>
            </a:r>
            <a:r>
              <a:rPr lang="en-GB" sz="1200" b="1" dirty="0">
                <a:latin typeface="Calibri" panose="020F0502020204030204" pitchFamily="34" charset="0"/>
                <a:ea typeface="Calibri" panose="020F0502020204030204" pitchFamily="34" charset="0"/>
                <a:cs typeface="Calibri" panose="020F0502020204030204" pitchFamily="34" charset="0"/>
              </a:rPr>
              <a:t>18 July</a:t>
            </a:r>
            <a:r>
              <a:rPr lang="en-GB" sz="1200" dirty="0">
                <a:latin typeface="Calibri" panose="020F0502020204030204" pitchFamily="34" charset="0"/>
                <a:ea typeface="Calibri" panose="020F0502020204030204" pitchFamily="34" charset="0"/>
                <a:cs typeface="Calibri" panose="020F0502020204030204" pitchFamily="34" charset="0"/>
              </a:rPr>
              <a:t> – school closes for Summer end of term </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dirty="0" smtClean="0">
                <a:effectLst/>
                <a:latin typeface="Calibri" panose="020F0502020204030204" pitchFamily="34" charset="0"/>
                <a:ea typeface="Calibri" panose="020F0502020204030204" pitchFamily="34" charset="0"/>
                <a:cs typeface="Calibri" panose="020F0502020204030204" pitchFamily="34" charset="0"/>
              </a:rPr>
              <a:t> </a:t>
            </a: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tabLst>
                <a:tab pos="2504440" algn="ctr"/>
              </a:tabLst>
            </a:pPr>
            <a:r>
              <a:rPr lang="en-GB" sz="1100" b="1"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36" y="33246"/>
            <a:ext cx="4045200" cy="1786200"/>
          </a:xfrm>
        </p:spPr>
        <p:txBody>
          <a:bodyPr/>
          <a:lstStyle/>
          <a:p>
            <a:r>
              <a:rPr lang="en-GB" dirty="0" smtClean="0"/>
              <a:t>Apple class</a:t>
            </a:r>
            <a:br>
              <a:rPr lang="en-GB" dirty="0" smtClean="0"/>
            </a:br>
            <a:r>
              <a:rPr lang="en-GB" dirty="0" smtClean="0"/>
              <a:t>Nursery</a:t>
            </a:r>
            <a:endParaRPr lang="en-GB" dirty="0"/>
          </a:p>
        </p:txBody>
      </p:sp>
      <p:sp>
        <p:nvSpPr>
          <p:cNvPr id="3" name="Subtitle 2"/>
          <p:cNvSpPr>
            <a:spLocks noGrp="1"/>
          </p:cNvSpPr>
          <p:nvPr>
            <p:ph type="subTitle" idx="1"/>
          </p:nvPr>
        </p:nvSpPr>
        <p:spPr>
          <a:xfrm>
            <a:off x="132356" y="1692031"/>
            <a:ext cx="2250597" cy="1493716"/>
          </a:xfrm>
        </p:spPr>
        <p:txBody>
          <a:bodyPr/>
          <a:lstStyle/>
          <a:p>
            <a:pPr algn="l"/>
            <a:r>
              <a:rPr lang="en-GB" sz="1600" dirty="0" smtClean="0"/>
              <a:t>      Nursery children have enjoyed </a:t>
            </a:r>
            <a:r>
              <a:rPr lang="en-GB" sz="1600" dirty="0" smtClean="0"/>
              <a:t>all things </a:t>
            </a:r>
            <a:r>
              <a:rPr lang="en-GB" sz="1600" dirty="0" err="1" smtClean="0"/>
              <a:t>minibeast</a:t>
            </a:r>
            <a:r>
              <a:rPr lang="en-GB" sz="1600" dirty="0" smtClean="0"/>
              <a:t>!</a:t>
            </a:r>
            <a:endParaRPr lang="en-GB" sz="1600" dirty="0" smtClean="0"/>
          </a:p>
        </p:txBody>
      </p:sp>
      <p:sp>
        <p:nvSpPr>
          <p:cNvPr id="6" name="Rectangle 5"/>
          <p:cNvSpPr/>
          <p:nvPr/>
        </p:nvSpPr>
        <p:spPr>
          <a:xfrm>
            <a:off x="7113945" y="304391"/>
            <a:ext cx="1956077" cy="1972551"/>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004566" y="293135"/>
            <a:ext cx="1977785" cy="201148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rot="264688">
            <a:off x="6842904" y="2726057"/>
            <a:ext cx="2175712" cy="1922274"/>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4797771">
            <a:off x="2984999" y="209146"/>
            <a:ext cx="1932709" cy="1998970"/>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rot="522514">
            <a:off x="4772144" y="2578176"/>
            <a:ext cx="2084326" cy="1908776"/>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6161663">
            <a:off x="2634843" y="2576674"/>
            <a:ext cx="2105894" cy="1908776"/>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29760" y="2924966"/>
            <a:ext cx="2084326" cy="1908776"/>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4800639"/>
      </p:ext>
    </p:extLst>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52912</TotalTime>
  <Words>1043</Words>
  <Application>Microsoft Office PowerPoint</Application>
  <PresentationFormat>On-screen Show (16:9)</PresentationFormat>
  <Paragraphs>231</Paragraphs>
  <Slides>19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Calibri</vt:lpstr>
      <vt:lpstr>Algerian</vt:lpstr>
      <vt:lpstr>Lucida Calligraphy</vt:lpstr>
      <vt:lpstr>Montserrat</vt:lpstr>
      <vt:lpstr>Times New Roman</vt:lpstr>
      <vt:lpstr>Century Gothic</vt:lpstr>
      <vt:lpstr>Arial</vt:lpstr>
      <vt:lpstr>Oswald</vt:lpstr>
      <vt:lpstr>Playfair Display</vt:lpstr>
      <vt:lpstr>Pop</vt:lpstr>
      <vt:lpstr>Our School </vt:lpstr>
      <vt:lpstr>PowerPoint Presentation</vt:lpstr>
      <vt:lpstr>Safeguarding</vt:lpstr>
      <vt:lpstr>Safeguarding</vt:lpstr>
      <vt:lpstr>Attendance Target 96% +</vt:lpstr>
      <vt:lpstr>Important Upcoming Events to Note:</vt:lpstr>
      <vt:lpstr>Bedlington Family Hub</vt:lpstr>
      <vt:lpstr>PowerPoint Presentation</vt:lpstr>
      <vt:lpstr>Apple class Nursery</vt:lpstr>
      <vt:lpstr>Beech class Reception</vt:lpstr>
      <vt:lpstr>Sycamore class Y1</vt:lpstr>
      <vt:lpstr>Hazel class Y2</vt:lpstr>
      <vt:lpstr>Oak class Y3</vt:lpstr>
      <vt:lpstr>Chestnut &amp; Elm class Y4</vt:lpstr>
      <vt:lpstr>Rowan class  Y5</vt:lpstr>
      <vt:lpstr>Cedar class  Y6</vt:lpstr>
      <vt:lpstr>Wrap Around Care The Den!</vt:lpstr>
      <vt:lpstr>Voice of the School Council </vt:lpstr>
      <vt:lpstr>All things PTFA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School</dc:title>
  <dc:creator>Joanna Ward</dc:creator>
  <cp:lastModifiedBy>Joanna Ward</cp:lastModifiedBy>
  <cp:revision>193</cp:revision>
  <dcterms:modified xsi:type="dcterms:W3CDTF">2025-06-30T10:18:12Z</dcterms:modified>
</cp:coreProperties>
</file>